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gm:t>
    </dgm:pt>
    <dgm:pt modelId="{2AFB1B2A-8749-4E5E-9CB9-0B60F81C46F8}" type="parTrans" cxnId="{E1295BB1-2EE5-4466-A6FE-636636B1D630}">
      <dgm:prSet/>
      <dgm:spPr/>
      <dgm:t>
        <a:bodyPr/>
        <a:lstStyle/>
        <a:p>
          <a:endParaRPr lang="zh-CN" altLang="en-US"/>
        </a:p>
      </dgm:t>
    </dgm:pt>
    <dgm:pt modelId="{E0FFEB56-236E-4FE9-83BF-31494E265D5A}" type="sibTrans" cxnId="{E1295BB1-2EE5-4466-A6FE-636636B1D630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有用功</a:t>
          </a:r>
        </a:p>
      </dgm:t>
    </dgm:pt>
    <dgm:pt modelId="{AC2BFF99-DAE2-494A-88AB-85D75BC6D2EE}" type="parTrans" cxnId="{78E4C0D0-741E-4197-A051-09D9C0DC7298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78E4C0D0-741E-4197-A051-09D9C0DC7298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对物体所做有用的功</a:t>
          </a:r>
        </a:p>
      </dgm:t>
    </dgm:pt>
    <dgm:pt modelId="{4A6A0524-D9B7-4A37-8E78-5FE688BDCCE6}" type="parTrans" cxnId="{B59B852A-3B02-478B-A6AB-97E3EA19F417}">
      <dgm:prSet/>
      <dgm:spPr/>
      <dgm:t>
        <a:bodyPr/>
        <a:lstStyle/>
        <a:p>
          <a:endParaRPr lang="zh-CN" altLang="en-US"/>
        </a:p>
      </dgm:t>
    </dgm:pt>
    <dgm:pt modelId="{39CECE7E-7D7C-4022-9437-1E0813814145}" type="sibTrans" cxnId="{B59B852A-3B02-478B-A6AB-97E3EA19F417}">
      <dgm:prSet/>
      <dgm:spPr/>
      <dgm:t>
        <a:bodyPr/>
        <a:lstStyle/>
        <a:p>
          <a:endParaRPr lang="zh-CN" altLang="en-US"/>
        </a:p>
      </dgm:t>
    </dgm:pt>
    <dgm:pt modelId="{8EDC4987-10A0-4359-B926-E7CE7587EF21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额外功</a:t>
          </a:r>
        </a:p>
      </dgm:t>
    </dgm:pt>
    <dgm:pt modelId="{AF11B2AE-E45B-4C50-B114-1C7585F4FB98}" type="parTrans" cxnId="{CC54BCAC-7C05-4DCF-BA3D-813257C22FE2}">
      <dgm:prSet/>
      <dgm:spPr/>
      <dgm:t>
        <a:bodyPr/>
        <a:lstStyle/>
        <a:p>
          <a:endParaRPr lang="zh-CN" altLang="en-US"/>
        </a:p>
      </dgm:t>
    </dgm:pt>
    <dgm:pt modelId="{2809C35A-CBD5-4490-988C-1CC96524EF03}" type="sibTrans" cxnId="{CC54BCAC-7C05-4DCF-BA3D-813257C22FE2}">
      <dgm:prSet/>
      <dgm:spPr/>
    </dgm:pt>
    <dgm:pt modelId="{43A1A533-9712-4107-9BDF-F946037072D9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人们额外需要做的功</a:t>
          </a:r>
          <a:endParaRPr lang="zh-CN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E03995C6-E3E2-4827-9419-C5BCF04F5C74}" type="parTrans" cxnId="{1D7E4FFF-7D4B-4469-9735-4732E7708DE4}">
      <dgm:prSet/>
      <dgm:spPr/>
      <dgm:t>
        <a:bodyPr/>
        <a:lstStyle/>
        <a:p>
          <a:endParaRPr lang="zh-CN" altLang="en-US"/>
        </a:p>
      </dgm:t>
    </dgm:pt>
    <dgm:pt modelId="{783DB700-D012-4988-8E27-77ECE945F9B5}" type="sibTrans" cxnId="{1D7E4FFF-7D4B-4469-9735-4732E7708DE4}">
      <dgm:prSet/>
      <dgm:spPr/>
    </dgm:pt>
    <dgm:pt modelId="{B47A427D-6C47-4FE7-A2F6-9862779EE4DB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总功</a:t>
          </a:r>
        </a:p>
      </dgm:t>
    </dgm:pt>
    <dgm:pt modelId="{6463BFF2-7B91-456B-8C00-CA9F5FB779C9}" type="parTrans" cxnId="{ED232436-E0BC-4B97-847D-C478B2AFA2E1}">
      <dgm:prSet/>
      <dgm:spPr/>
      <dgm:t>
        <a:bodyPr/>
        <a:lstStyle/>
        <a:p>
          <a:endParaRPr lang="zh-CN" altLang="en-US"/>
        </a:p>
      </dgm:t>
    </dgm:pt>
    <dgm:pt modelId="{2D2FA2B6-5817-4BB6-B609-C4FDE57461E5}" type="sibTrans" cxnId="{ED232436-E0BC-4B97-847D-C478B2AFA2E1}">
      <dgm:prSet/>
      <dgm:spPr/>
    </dgm:pt>
    <dgm:pt modelId="{E64DF83D-2CAF-4D87-B868-A88A0496EF1B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有用功与额外功的总和</a:t>
          </a:r>
        </a:p>
      </dgm:t>
    </dgm:pt>
    <dgm:pt modelId="{4A2761CE-C533-4DD2-ADBA-96789EDB8921}" type="parTrans" cxnId="{F2359A5A-7EF9-47C4-B421-A489FB216C43}">
      <dgm:prSet/>
      <dgm:spPr/>
      <dgm:t>
        <a:bodyPr/>
        <a:lstStyle/>
        <a:p>
          <a:endParaRPr lang="zh-CN" altLang="en-US"/>
        </a:p>
      </dgm:t>
    </dgm:pt>
    <dgm:pt modelId="{58CD04D6-4152-461D-B449-2A27E4893D41}" type="sibTrans" cxnId="{F2359A5A-7EF9-47C4-B421-A489FB216C43}">
      <dgm:prSet/>
      <dgm:spPr/>
    </dgm:pt>
    <dgm:pt modelId="{3205F1EF-225A-4A34-824D-B5897B4FDFFF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gm:t>
    </dgm:pt>
    <dgm:pt modelId="{854FBFB3-ED65-4285-B6B3-74FB29A8058B}" type="parTrans" cxnId="{7D8DEB56-84BB-413A-970A-04B9A1166726}">
      <dgm:prSet/>
      <dgm:spPr/>
      <dgm:t>
        <a:bodyPr/>
        <a:lstStyle/>
        <a:p>
          <a:endParaRPr lang="zh-CN" altLang="en-US"/>
        </a:p>
      </dgm:t>
    </dgm:pt>
    <dgm:pt modelId="{E7D884C8-92A6-4FF5-8EA4-45479798E314}" type="sibTrans" cxnId="{7D8DEB56-84BB-413A-970A-04B9A1166726}">
      <dgm:prSet/>
      <dgm:spPr/>
    </dgm:pt>
    <dgm:pt modelId="{750A3BD0-2C41-4598-BC9C-89E31EDCE55B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微软雅黑" panose="020B0503020204020204" charset="-122"/>
              <a:ea typeface="微软雅黑" panose="020B0503020204020204" charset="-122"/>
            </a:rPr>
            <a:t>有用功与总功的比值</a:t>
          </a:r>
        </a:p>
      </dgm:t>
    </dgm:pt>
    <dgm:pt modelId="{B2D98460-55C6-4171-8215-EFD4949D544A}" type="parTrans" cxnId="{BD50C32B-994E-49E6-A93B-821BF9D35F56}">
      <dgm:prSet/>
      <dgm:spPr/>
      <dgm:t>
        <a:bodyPr/>
        <a:lstStyle/>
        <a:p>
          <a:endParaRPr lang="zh-CN" altLang="en-US"/>
        </a:p>
      </dgm:t>
    </dgm:pt>
    <dgm:pt modelId="{CB6FC766-0DC3-478E-A1B1-4F5F78E0D88C}" type="sibTrans" cxnId="{BD50C32B-994E-49E6-A93B-821BF9D35F56}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4"/>
      <dgm:spPr/>
      <dgm:t>
        <a:bodyPr/>
        <a:lstStyle/>
        <a:p>
          <a:endParaRPr lang="zh-CN" altLang="en-US"/>
        </a:p>
      </dgm:t>
    </dgm:pt>
    <dgm:pt modelId="{C1833E64-0598-4ED8-B73B-4C820BB35531}" type="pres">
      <dgm:prSet presAssocID="{AC2BFF99-DAE2-494A-88AB-85D75BC6D2EE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8673F39-879C-4946-8DC7-FD68F0552920}" type="pres">
      <dgm:prSet presAssocID="{4530EE7D-F557-4815-9ED2-EABC47F46978}" presName="level3hierChild" presStyleCnt="0"/>
      <dgm:spPr/>
    </dgm:pt>
    <dgm:pt modelId="{FA61825B-C877-4D42-AAFB-0586288A9783}" type="pres">
      <dgm:prSet presAssocID="{4A6A0524-D9B7-4A37-8E78-5FE688BDCCE6}" presName="conn2-1" presStyleLbl="parChTrans1D3" presStyleIdx="0" presStyleCnt="4"/>
      <dgm:spPr/>
      <dgm:t>
        <a:bodyPr/>
        <a:lstStyle/>
        <a:p>
          <a:endParaRPr lang="zh-CN" altLang="en-US"/>
        </a:p>
      </dgm:t>
    </dgm:pt>
    <dgm:pt modelId="{66B35CF0-1806-4E4A-8B50-99A64DECDBA9}" type="pres">
      <dgm:prSet presAssocID="{4A6A0524-D9B7-4A37-8E78-5FE688BDCCE6}" presName="connTx" presStyleLbl="parChTrans1D3" presStyleIdx="0" presStyleCnt="4"/>
      <dgm:spPr/>
      <dgm:t>
        <a:bodyPr/>
        <a:lstStyle/>
        <a:p>
          <a:endParaRPr lang="zh-CN" altLang="en-US"/>
        </a:p>
      </dgm:t>
    </dgm:pt>
    <dgm:pt modelId="{F95D7524-EA0E-4F9D-9D6F-B10856D5C83F}" type="pres">
      <dgm:prSet presAssocID="{2C2A4BF3-AA22-4080-9546-909CF9AC3ECB}" presName="root2" presStyleCnt="0"/>
      <dgm:spPr/>
    </dgm:pt>
    <dgm:pt modelId="{63712EDC-9AF8-41BC-8F72-ADF8D554FF07}" type="pres">
      <dgm:prSet presAssocID="{2C2A4BF3-AA22-4080-9546-909CF9AC3ECB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0C65410-D9BC-4E23-87DE-EBBC54AD2166}" type="pres">
      <dgm:prSet presAssocID="{2C2A4BF3-AA22-4080-9546-909CF9AC3ECB}" presName="level3hierChild" presStyleCnt="0"/>
      <dgm:spPr/>
    </dgm:pt>
    <dgm:pt modelId="{1447E045-AD55-45C2-8595-74203404E164}" type="pres">
      <dgm:prSet presAssocID="{AF11B2AE-E45B-4C50-B114-1C7585F4FB98}" presName="conn2-1" presStyleLbl="parChTrans1D2" presStyleIdx="1" presStyleCnt="4"/>
      <dgm:spPr/>
      <dgm:t>
        <a:bodyPr/>
        <a:lstStyle/>
        <a:p>
          <a:endParaRPr lang="zh-CN" altLang="en-US"/>
        </a:p>
      </dgm:t>
    </dgm:pt>
    <dgm:pt modelId="{618EA65B-D5BF-40AE-BED4-FEA4A5C5FCC5}" type="pres">
      <dgm:prSet presAssocID="{AF11B2AE-E45B-4C50-B114-1C7585F4FB98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4595E155-62F0-4265-98DD-96251609E371}" type="pres">
      <dgm:prSet presAssocID="{8EDC4987-10A0-4359-B926-E7CE7587EF21}" presName="root2" presStyleCnt="0"/>
      <dgm:spPr/>
    </dgm:pt>
    <dgm:pt modelId="{21DF1A5D-F090-47A8-BCAE-A4FCC505FE8C}" type="pres">
      <dgm:prSet presAssocID="{8EDC4987-10A0-4359-B926-E7CE7587EF21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CA05B43-3A2D-4DE3-B869-E70BB2EBFD9F}" type="pres">
      <dgm:prSet presAssocID="{8EDC4987-10A0-4359-B926-E7CE7587EF21}" presName="level3hierChild" presStyleCnt="0"/>
      <dgm:spPr/>
    </dgm:pt>
    <dgm:pt modelId="{DDF014A6-851D-4212-8B99-66B691348B51}" type="pres">
      <dgm:prSet presAssocID="{E03995C6-E3E2-4827-9419-C5BCF04F5C74}" presName="conn2-1" presStyleLbl="parChTrans1D3" presStyleIdx="1" presStyleCnt="4"/>
      <dgm:spPr/>
      <dgm:t>
        <a:bodyPr/>
        <a:lstStyle/>
        <a:p>
          <a:endParaRPr lang="zh-CN" altLang="en-US"/>
        </a:p>
      </dgm:t>
    </dgm:pt>
    <dgm:pt modelId="{5777EECE-A646-4974-A4A5-405E8E6F5ACE}" type="pres">
      <dgm:prSet presAssocID="{E03995C6-E3E2-4827-9419-C5BCF04F5C74}" presName="connTx" presStyleLbl="parChTrans1D3" presStyleIdx="1" presStyleCnt="4"/>
      <dgm:spPr/>
      <dgm:t>
        <a:bodyPr/>
        <a:lstStyle/>
        <a:p>
          <a:endParaRPr lang="zh-CN" altLang="en-US"/>
        </a:p>
      </dgm:t>
    </dgm:pt>
    <dgm:pt modelId="{47F63477-F664-49A2-8454-86DDB2809429}" type="pres">
      <dgm:prSet presAssocID="{43A1A533-9712-4107-9BDF-F946037072D9}" presName="root2" presStyleCnt="0"/>
      <dgm:spPr/>
    </dgm:pt>
    <dgm:pt modelId="{D5709B28-2246-4AE8-9617-DE11DDB8AA53}" type="pres">
      <dgm:prSet presAssocID="{43A1A533-9712-4107-9BDF-F946037072D9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DD9229-B0EE-4500-AABC-420F3E4D5D6F}" type="pres">
      <dgm:prSet presAssocID="{43A1A533-9712-4107-9BDF-F946037072D9}" presName="level3hierChild" presStyleCnt="0"/>
      <dgm:spPr/>
    </dgm:pt>
    <dgm:pt modelId="{ED9F1103-2367-4910-BCB5-6F24BD764235}" type="pres">
      <dgm:prSet presAssocID="{6463BFF2-7B91-456B-8C00-CA9F5FB779C9}" presName="conn2-1" presStyleLbl="parChTrans1D2" presStyleIdx="2" presStyleCnt="4"/>
      <dgm:spPr/>
      <dgm:t>
        <a:bodyPr/>
        <a:lstStyle/>
        <a:p>
          <a:endParaRPr lang="zh-CN" altLang="en-US"/>
        </a:p>
      </dgm:t>
    </dgm:pt>
    <dgm:pt modelId="{CCE44492-9D42-44EF-A904-19EC0EAA7863}" type="pres">
      <dgm:prSet presAssocID="{6463BFF2-7B91-456B-8C00-CA9F5FB779C9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942E4470-4598-4177-8D1C-D92BD69B92C8}" type="pres">
      <dgm:prSet presAssocID="{B47A427D-6C47-4FE7-A2F6-9862779EE4DB}" presName="root2" presStyleCnt="0"/>
      <dgm:spPr/>
    </dgm:pt>
    <dgm:pt modelId="{6B52B0CC-B96C-4725-AD21-C88B38031198}" type="pres">
      <dgm:prSet presAssocID="{B47A427D-6C47-4FE7-A2F6-9862779EE4DB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9166FD-E071-4C2D-BEEA-3B3A11D7A320}" type="pres">
      <dgm:prSet presAssocID="{B47A427D-6C47-4FE7-A2F6-9862779EE4DB}" presName="level3hierChild" presStyleCnt="0"/>
      <dgm:spPr/>
    </dgm:pt>
    <dgm:pt modelId="{6807CF9B-91C4-42F2-AAD2-3E9B2F889ED5}" type="pres">
      <dgm:prSet presAssocID="{4A2761CE-C533-4DD2-ADBA-96789EDB8921}" presName="conn2-1" presStyleLbl="parChTrans1D3" presStyleIdx="2" presStyleCnt="4"/>
      <dgm:spPr/>
      <dgm:t>
        <a:bodyPr/>
        <a:lstStyle/>
        <a:p>
          <a:endParaRPr lang="zh-CN" altLang="en-US"/>
        </a:p>
      </dgm:t>
    </dgm:pt>
    <dgm:pt modelId="{B9022FE4-68AD-4100-B850-CF1B93C22AB8}" type="pres">
      <dgm:prSet presAssocID="{4A2761CE-C533-4DD2-ADBA-96789EDB8921}" presName="connTx" presStyleLbl="parChTrans1D3" presStyleIdx="2" presStyleCnt="4"/>
      <dgm:spPr/>
      <dgm:t>
        <a:bodyPr/>
        <a:lstStyle/>
        <a:p>
          <a:endParaRPr lang="zh-CN" altLang="en-US"/>
        </a:p>
      </dgm:t>
    </dgm:pt>
    <dgm:pt modelId="{10E38220-64FD-4A4C-965D-65EC2C2683A2}" type="pres">
      <dgm:prSet presAssocID="{E64DF83D-2CAF-4D87-B868-A88A0496EF1B}" presName="root2" presStyleCnt="0"/>
      <dgm:spPr/>
    </dgm:pt>
    <dgm:pt modelId="{C38B1A3E-7125-4DC9-AE5D-9241EAF0218E}" type="pres">
      <dgm:prSet presAssocID="{E64DF83D-2CAF-4D87-B868-A88A0496EF1B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1D9666-E7BB-4B45-A3CE-67086EE43730}" type="pres">
      <dgm:prSet presAssocID="{E64DF83D-2CAF-4D87-B868-A88A0496EF1B}" presName="level3hierChild" presStyleCnt="0"/>
      <dgm:spPr/>
    </dgm:pt>
    <dgm:pt modelId="{D52845F9-E4FF-4C3E-8F9B-E7A0EE98FB1E}" type="pres">
      <dgm:prSet presAssocID="{854FBFB3-ED65-4285-B6B3-74FB29A8058B}" presName="conn2-1" presStyleLbl="parChTrans1D2" presStyleIdx="3" presStyleCnt="4"/>
      <dgm:spPr/>
      <dgm:t>
        <a:bodyPr/>
        <a:lstStyle/>
        <a:p>
          <a:endParaRPr lang="zh-CN" altLang="en-US"/>
        </a:p>
      </dgm:t>
    </dgm:pt>
    <dgm:pt modelId="{664B91E3-956B-418C-ABCB-B8397E3B988C}" type="pres">
      <dgm:prSet presAssocID="{854FBFB3-ED65-4285-B6B3-74FB29A8058B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3AA78378-0561-4322-A407-3B6248479146}" type="pres">
      <dgm:prSet presAssocID="{3205F1EF-225A-4A34-824D-B5897B4FDFFF}" presName="root2" presStyleCnt="0"/>
      <dgm:spPr/>
    </dgm:pt>
    <dgm:pt modelId="{E1DD52EE-093F-4CE3-8332-116322F97076}" type="pres">
      <dgm:prSet presAssocID="{3205F1EF-225A-4A34-824D-B5897B4FDFFF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CB83533-34E3-4464-9DA1-F3C6309C9A30}" type="pres">
      <dgm:prSet presAssocID="{3205F1EF-225A-4A34-824D-B5897B4FDFFF}" presName="level3hierChild" presStyleCnt="0"/>
      <dgm:spPr/>
    </dgm:pt>
    <dgm:pt modelId="{3BCB9632-1B46-47EC-8E4B-7E3665CB5D1C}" type="pres">
      <dgm:prSet presAssocID="{B2D98460-55C6-4171-8215-EFD4949D544A}" presName="conn2-1" presStyleLbl="parChTrans1D3" presStyleIdx="3" presStyleCnt="4"/>
      <dgm:spPr/>
      <dgm:t>
        <a:bodyPr/>
        <a:lstStyle/>
        <a:p>
          <a:endParaRPr lang="zh-CN" altLang="en-US"/>
        </a:p>
      </dgm:t>
    </dgm:pt>
    <dgm:pt modelId="{D679A3DC-D239-4DCA-BCE2-B264206585C6}" type="pres">
      <dgm:prSet presAssocID="{B2D98460-55C6-4171-8215-EFD4949D544A}" presName="connTx" presStyleLbl="parChTrans1D3" presStyleIdx="3" presStyleCnt="4"/>
      <dgm:spPr/>
      <dgm:t>
        <a:bodyPr/>
        <a:lstStyle/>
        <a:p>
          <a:endParaRPr lang="zh-CN" altLang="en-US"/>
        </a:p>
      </dgm:t>
    </dgm:pt>
    <dgm:pt modelId="{0A116F61-31EE-4F38-9E2C-CC8D5C816D11}" type="pres">
      <dgm:prSet presAssocID="{750A3BD0-2C41-4598-BC9C-89E31EDCE55B}" presName="root2" presStyleCnt="0"/>
      <dgm:spPr/>
    </dgm:pt>
    <dgm:pt modelId="{DA22BD66-9C5E-43A5-A48F-9F0A08D9F92C}" type="pres">
      <dgm:prSet presAssocID="{750A3BD0-2C41-4598-BC9C-89E31EDCE55B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37236E6-CEE4-45A9-A239-9B49FBCCCB82}" type="pres">
      <dgm:prSet presAssocID="{750A3BD0-2C41-4598-BC9C-89E31EDCE55B}" presName="level3hierChild" presStyleCnt="0"/>
      <dgm:spPr/>
    </dgm:pt>
  </dgm:ptLst>
  <dgm:cxnLst>
    <dgm:cxn modelId="{3D0547B3-B1D0-4768-B308-F4C03D3D2EFF}" type="presOf" srcId="{AF11B2AE-E45B-4C50-B114-1C7585F4FB98}" destId="{618EA65B-D5BF-40AE-BED4-FEA4A5C5FCC5}" srcOrd="1" destOrd="0" presId="urn:microsoft.com/office/officeart/2005/8/layout/hierarchy2#1"/>
    <dgm:cxn modelId="{ED0BA8F9-E023-4E6F-8306-0C7A731E6B5B}" type="presOf" srcId="{EFE73B03-4D71-4565-8C52-4902BE6377A4}" destId="{5FBAB40F-6011-4629-9B30-77C9439C91BF}" srcOrd="0" destOrd="0" presId="urn:microsoft.com/office/officeart/2005/8/layout/hierarchy2#1"/>
    <dgm:cxn modelId="{FACB9A7F-8F44-4236-BF19-FBFCDFC46A63}" type="presOf" srcId="{AC2BFF99-DAE2-494A-88AB-85D75BC6D2EE}" destId="{B47BD6C9-6D53-4A69-975F-9CF96E25F10F}" srcOrd="0" destOrd="0" presId="urn:microsoft.com/office/officeart/2005/8/layout/hierarchy2#1"/>
    <dgm:cxn modelId="{ED232436-E0BC-4B97-847D-C478B2AFA2E1}" srcId="{0605F139-5EF0-48E7-A091-192233D2011D}" destId="{B47A427D-6C47-4FE7-A2F6-9862779EE4DB}" srcOrd="2" destOrd="0" parTransId="{6463BFF2-7B91-456B-8C00-CA9F5FB779C9}" sibTransId="{2D2FA2B6-5817-4BB6-B609-C4FDE57461E5}"/>
    <dgm:cxn modelId="{CC54BCAC-7C05-4DCF-BA3D-813257C22FE2}" srcId="{0605F139-5EF0-48E7-A091-192233D2011D}" destId="{8EDC4987-10A0-4359-B926-E7CE7587EF21}" srcOrd="1" destOrd="0" parTransId="{AF11B2AE-E45B-4C50-B114-1C7585F4FB98}" sibTransId="{2809C35A-CBD5-4490-988C-1CC96524EF03}"/>
    <dgm:cxn modelId="{9E61EBC0-9DE5-4824-8CFB-548A8A6785A6}" type="presOf" srcId="{43A1A533-9712-4107-9BDF-F946037072D9}" destId="{D5709B28-2246-4AE8-9617-DE11DDB8AA53}" srcOrd="0" destOrd="0" presId="urn:microsoft.com/office/officeart/2005/8/layout/hierarchy2#1"/>
    <dgm:cxn modelId="{97D2F12B-647E-4BA9-9BF0-62D09C9ACD3F}" type="presOf" srcId="{AC2BFF99-DAE2-494A-88AB-85D75BC6D2EE}" destId="{C1833E64-0598-4ED8-B73B-4C820BB35531}" srcOrd="1" destOrd="0" presId="urn:microsoft.com/office/officeart/2005/8/layout/hierarchy2#1"/>
    <dgm:cxn modelId="{C469D995-BA71-4CAA-95B5-A64B9BADEBBD}" type="presOf" srcId="{E64DF83D-2CAF-4D87-B868-A88A0496EF1B}" destId="{C38B1A3E-7125-4DC9-AE5D-9241EAF0218E}" srcOrd="0" destOrd="0" presId="urn:microsoft.com/office/officeart/2005/8/layout/hierarchy2#1"/>
    <dgm:cxn modelId="{5B0475D8-82B7-41E5-BC1F-8F2D50A388B3}" type="presOf" srcId="{E03995C6-E3E2-4827-9419-C5BCF04F5C74}" destId="{5777EECE-A646-4974-A4A5-405E8E6F5ACE}" srcOrd="1" destOrd="0" presId="urn:microsoft.com/office/officeart/2005/8/layout/hierarchy2#1"/>
    <dgm:cxn modelId="{EE4761C8-0EB7-416B-8E78-74AC38A4C8E9}" type="presOf" srcId="{4A6A0524-D9B7-4A37-8E78-5FE688BDCCE6}" destId="{66B35CF0-1806-4E4A-8B50-99A64DECDBA9}" srcOrd="1" destOrd="0" presId="urn:microsoft.com/office/officeart/2005/8/layout/hierarchy2#1"/>
    <dgm:cxn modelId="{BDF73DB1-560F-4175-9EEC-83B2715A2848}" type="presOf" srcId="{4A6A0524-D9B7-4A37-8E78-5FE688BDCCE6}" destId="{FA61825B-C877-4D42-AAFB-0586288A9783}" srcOrd="0" destOrd="0" presId="urn:microsoft.com/office/officeart/2005/8/layout/hierarchy2#1"/>
    <dgm:cxn modelId="{B59B852A-3B02-478B-A6AB-97E3EA19F417}" srcId="{4530EE7D-F557-4815-9ED2-EABC47F46978}" destId="{2C2A4BF3-AA22-4080-9546-909CF9AC3ECB}" srcOrd="0" destOrd="0" parTransId="{4A6A0524-D9B7-4A37-8E78-5FE688BDCCE6}" sibTransId="{39CECE7E-7D7C-4022-9437-1E0813814145}"/>
    <dgm:cxn modelId="{8BF9B57B-4D21-4719-8255-DFA596ECD348}" type="presOf" srcId="{B2D98460-55C6-4171-8215-EFD4949D544A}" destId="{D679A3DC-D239-4DCA-BCE2-B264206585C6}" srcOrd="1" destOrd="0" presId="urn:microsoft.com/office/officeart/2005/8/layout/hierarchy2#1"/>
    <dgm:cxn modelId="{E8C28822-5006-4A3F-A67B-C4BF7FEDA3A4}" type="presOf" srcId="{854FBFB3-ED65-4285-B6B3-74FB29A8058B}" destId="{D52845F9-E4FF-4C3E-8F9B-E7A0EE98FB1E}" srcOrd="0" destOrd="0" presId="urn:microsoft.com/office/officeart/2005/8/layout/hierarchy2#1"/>
    <dgm:cxn modelId="{7381535B-2378-4CD1-84D4-4FB36FEFF4F5}" type="presOf" srcId="{6463BFF2-7B91-456B-8C00-CA9F5FB779C9}" destId="{ED9F1103-2367-4910-BCB5-6F24BD764235}" srcOrd="0" destOrd="0" presId="urn:microsoft.com/office/officeart/2005/8/layout/hierarchy2#1"/>
    <dgm:cxn modelId="{D48E33EF-77F8-42AB-ACC8-47E80A06D07F}" type="presOf" srcId="{2C2A4BF3-AA22-4080-9546-909CF9AC3ECB}" destId="{63712EDC-9AF8-41BC-8F72-ADF8D554FF07}" srcOrd="0" destOrd="0" presId="urn:microsoft.com/office/officeart/2005/8/layout/hierarchy2#1"/>
    <dgm:cxn modelId="{78E4C0D0-741E-4197-A051-09D9C0DC7298}" srcId="{0605F139-5EF0-48E7-A091-192233D2011D}" destId="{4530EE7D-F557-4815-9ED2-EABC47F46978}" srcOrd="0" destOrd="0" parTransId="{AC2BFF99-DAE2-494A-88AB-85D75BC6D2EE}" sibTransId="{B98A0394-6758-42EB-8D0E-4491BED52B6C}"/>
    <dgm:cxn modelId="{DE00B2F6-D4F6-40F9-8892-C0162ABA9433}" type="presOf" srcId="{4530EE7D-F557-4815-9ED2-EABC47F46978}" destId="{3C0D5057-54F2-42F8-ADAD-AA27A1CC1A1B}" srcOrd="0" destOrd="0" presId="urn:microsoft.com/office/officeart/2005/8/layout/hierarchy2#1"/>
    <dgm:cxn modelId="{BEF93754-38EE-4073-8FE2-2535F681B007}" type="presOf" srcId="{B2D98460-55C6-4171-8215-EFD4949D544A}" destId="{3BCB9632-1B46-47EC-8E4B-7E3665CB5D1C}" srcOrd="0" destOrd="0" presId="urn:microsoft.com/office/officeart/2005/8/layout/hierarchy2#1"/>
    <dgm:cxn modelId="{B187688C-F78F-46B4-A1EE-DE2632057AC1}" type="presOf" srcId="{0605F139-5EF0-48E7-A091-192233D2011D}" destId="{24E3F4AB-32FB-4CE0-9DAC-FC4DD26B5900}" srcOrd="0" destOrd="0" presId="urn:microsoft.com/office/officeart/2005/8/layout/hierarchy2#1"/>
    <dgm:cxn modelId="{81FA38D7-7299-4674-BFCE-15E5A0E49536}" type="presOf" srcId="{750A3BD0-2C41-4598-BC9C-89E31EDCE55B}" destId="{DA22BD66-9C5E-43A5-A48F-9F0A08D9F92C}" srcOrd="0" destOrd="0" presId="urn:microsoft.com/office/officeart/2005/8/layout/hierarchy2#1"/>
    <dgm:cxn modelId="{BD50C32B-994E-49E6-A93B-821BF9D35F56}" srcId="{3205F1EF-225A-4A34-824D-B5897B4FDFFF}" destId="{750A3BD0-2C41-4598-BC9C-89E31EDCE55B}" srcOrd="0" destOrd="0" parTransId="{B2D98460-55C6-4171-8215-EFD4949D544A}" sibTransId="{CB6FC766-0DC3-478E-A1B1-4F5F78E0D88C}"/>
    <dgm:cxn modelId="{65855859-839B-417C-BE2A-A658E4E6C388}" type="presOf" srcId="{854FBFB3-ED65-4285-B6B3-74FB29A8058B}" destId="{664B91E3-956B-418C-ABCB-B8397E3B988C}" srcOrd="1" destOrd="0" presId="urn:microsoft.com/office/officeart/2005/8/layout/hierarchy2#1"/>
    <dgm:cxn modelId="{1D7E4FFF-7D4B-4469-9735-4732E7708DE4}" srcId="{8EDC4987-10A0-4359-B926-E7CE7587EF21}" destId="{43A1A533-9712-4107-9BDF-F946037072D9}" srcOrd="0" destOrd="0" parTransId="{E03995C6-E3E2-4827-9419-C5BCF04F5C74}" sibTransId="{783DB700-D012-4988-8E27-77ECE945F9B5}"/>
    <dgm:cxn modelId="{F2359A5A-7EF9-47C4-B421-A489FB216C43}" srcId="{B47A427D-6C47-4FE7-A2F6-9862779EE4DB}" destId="{E64DF83D-2CAF-4D87-B868-A88A0496EF1B}" srcOrd="0" destOrd="0" parTransId="{4A2761CE-C533-4DD2-ADBA-96789EDB8921}" sibTransId="{58CD04D6-4152-461D-B449-2A27E4893D41}"/>
    <dgm:cxn modelId="{DCD16B39-8282-4723-88DC-0E197AE44B51}" type="presOf" srcId="{B47A427D-6C47-4FE7-A2F6-9862779EE4DB}" destId="{6B52B0CC-B96C-4725-AD21-C88B38031198}" srcOrd="0" destOrd="0" presId="urn:microsoft.com/office/officeart/2005/8/layout/hierarchy2#1"/>
    <dgm:cxn modelId="{2B698187-AB16-4B4C-9F4D-CAF97147D9AF}" type="presOf" srcId="{AF11B2AE-E45B-4C50-B114-1C7585F4FB98}" destId="{1447E045-AD55-45C2-8595-74203404E164}" srcOrd="0" destOrd="0" presId="urn:microsoft.com/office/officeart/2005/8/layout/hierarchy2#1"/>
    <dgm:cxn modelId="{B1D3F1C9-B0F3-483D-81C9-31F59B186FC5}" type="presOf" srcId="{8EDC4987-10A0-4359-B926-E7CE7587EF21}" destId="{21DF1A5D-F090-47A8-BCAE-A4FCC505FE8C}" srcOrd="0" destOrd="0" presId="urn:microsoft.com/office/officeart/2005/8/layout/hierarchy2#1"/>
    <dgm:cxn modelId="{57029D9A-6CFF-4624-8D9A-04276E5EC724}" type="presOf" srcId="{E03995C6-E3E2-4827-9419-C5BCF04F5C74}" destId="{DDF014A6-851D-4212-8B99-66B691348B51}" srcOrd="0" destOrd="0" presId="urn:microsoft.com/office/officeart/2005/8/layout/hierarchy2#1"/>
    <dgm:cxn modelId="{E1295BB1-2EE5-4466-A6FE-636636B1D630}" srcId="{EFE73B03-4D71-4565-8C52-4902BE6377A4}" destId="{0605F139-5EF0-48E7-A091-192233D2011D}" srcOrd="0" destOrd="0" parTransId="{2AFB1B2A-8749-4E5E-9CB9-0B60F81C46F8}" sibTransId="{E0FFEB56-236E-4FE9-83BF-31494E265D5A}"/>
    <dgm:cxn modelId="{C5E7017E-4DC1-45B9-A1DD-F9DE6C43CE27}" type="presOf" srcId="{3205F1EF-225A-4A34-824D-B5897B4FDFFF}" destId="{E1DD52EE-093F-4CE3-8332-116322F97076}" srcOrd="0" destOrd="0" presId="urn:microsoft.com/office/officeart/2005/8/layout/hierarchy2#1"/>
    <dgm:cxn modelId="{4C328E45-AB94-4CF7-BBF4-8748671707AF}" type="presOf" srcId="{4A2761CE-C533-4DD2-ADBA-96789EDB8921}" destId="{B9022FE4-68AD-4100-B850-CF1B93C22AB8}" srcOrd="1" destOrd="0" presId="urn:microsoft.com/office/officeart/2005/8/layout/hierarchy2#1"/>
    <dgm:cxn modelId="{8988D98F-98F0-4BBA-B1DE-031914371098}" type="presOf" srcId="{4A2761CE-C533-4DD2-ADBA-96789EDB8921}" destId="{6807CF9B-91C4-42F2-AAD2-3E9B2F889ED5}" srcOrd="0" destOrd="0" presId="urn:microsoft.com/office/officeart/2005/8/layout/hierarchy2#1"/>
    <dgm:cxn modelId="{CB81A000-9493-49E4-806F-377CB42BD743}" type="presOf" srcId="{6463BFF2-7B91-456B-8C00-CA9F5FB779C9}" destId="{CCE44492-9D42-44EF-A904-19EC0EAA7863}" srcOrd="1" destOrd="0" presId="urn:microsoft.com/office/officeart/2005/8/layout/hierarchy2#1"/>
    <dgm:cxn modelId="{7D8DEB56-84BB-413A-970A-04B9A1166726}" srcId="{0605F139-5EF0-48E7-A091-192233D2011D}" destId="{3205F1EF-225A-4A34-824D-B5897B4FDFFF}" srcOrd="3" destOrd="0" parTransId="{854FBFB3-ED65-4285-B6B3-74FB29A8058B}" sibTransId="{E7D884C8-92A6-4FF5-8EA4-45479798E314}"/>
    <dgm:cxn modelId="{596E8554-60E6-4D91-B172-86CFFCC11260}" type="presParOf" srcId="{5FBAB40F-6011-4629-9B30-77C9439C91BF}" destId="{2332AA2E-A989-4175-BB73-78EA4C3BDB65}" srcOrd="0" destOrd="0" presId="urn:microsoft.com/office/officeart/2005/8/layout/hierarchy2#1"/>
    <dgm:cxn modelId="{B6D95035-0AC4-48E4-90A1-7114CBBB6788}" type="presParOf" srcId="{2332AA2E-A989-4175-BB73-78EA4C3BDB65}" destId="{24E3F4AB-32FB-4CE0-9DAC-FC4DD26B5900}" srcOrd="0" destOrd="0" presId="urn:microsoft.com/office/officeart/2005/8/layout/hierarchy2#1"/>
    <dgm:cxn modelId="{E74F0CC4-1166-4CEA-98D4-C16C8ECCC2FD}" type="presParOf" srcId="{2332AA2E-A989-4175-BB73-78EA4C3BDB65}" destId="{44F25638-8073-4DA7-9390-5AC06A304565}" srcOrd="1" destOrd="0" presId="urn:microsoft.com/office/officeart/2005/8/layout/hierarchy2#1"/>
    <dgm:cxn modelId="{949F64D4-9D74-47BF-BB99-422EBA0650FD}" type="presParOf" srcId="{44F25638-8073-4DA7-9390-5AC06A304565}" destId="{B47BD6C9-6D53-4A69-975F-9CF96E25F10F}" srcOrd="0" destOrd="0" presId="urn:microsoft.com/office/officeart/2005/8/layout/hierarchy2#1"/>
    <dgm:cxn modelId="{7AC2015B-18B3-4C47-840B-1CE48272DE29}" type="presParOf" srcId="{B47BD6C9-6D53-4A69-975F-9CF96E25F10F}" destId="{C1833E64-0598-4ED8-B73B-4C820BB35531}" srcOrd="0" destOrd="0" presId="urn:microsoft.com/office/officeart/2005/8/layout/hierarchy2#1"/>
    <dgm:cxn modelId="{FD7DB402-6788-4E18-B2D0-9C0CED791100}" type="presParOf" srcId="{44F25638-8073-4DA7-9390-5AC06A304565}" destId="{46F58ACF-5130-428E-B3EF-87D6FEC0C921}" srcOrd="1" destOrd="0" presId="urn:microsoft.com/office/officeart/2005/8/layout/hierarchy2#1"/>
    <dgm:cxn modelId="{974F49CB-897C-4F49-A416-AEA83D4C4A19}" type="presParOf" srcId="{46F58ACF-5130-428E-B3EF-87D6FEC0C921}" destId="{3C0D5057-54F2-42F8-ADAD-AA27A1CC1A1B}" srcOrd="0" destOrd="0" presId="urn:microsoft.com/office/officeart/2005/8/layout/hierarchy2#1"/>
    <dgm:cxn modelId="{81C2DA42-2670-4908-BCB5-2B1B1B5C5942}" type="presParOf" srcId="{46F58ACF-5130-428E-B3EF-87D6FEC0C921}" destId="{48673F39-879C-4946-8DC7-FD68F0552920}" srcOrd="1" destOrd="0" presId="urn:microsoft.com/office/officeart/2005/8/layout/hierarchy2#1"/>
    <dgm:cxn modelId="{0A5F08A2-FA4A-480F-AD9E-E7FEAE1ED44C}" type="presParOf" srcId="{48673F39-879C-4946-8DC7-FD68F0552920}" destId="{FA61825B-C877-4D42-AAFB-0586288A9783}" srcOrd="0" destOrd="0" presId="urn:microsoft.com/office/officeart/2005/8/layout/hierarchy2#1"/>
    <dgm:cxn modelId="{C1453E31-D0D4-4475-B708-FA05C075D569}" type="presParOf" srcId="{FA61825B-C877-4D42-AAFB-0586288A9783}" destId="{66B35CF0-1806-4E4A-8B50-99A64DECDBA9}" srcOrd="0" destOrd="0" presId="urn:microsoft.com/office/officeart/2005/8/layout/hierarchy2#1"/>
    <dgm:cxn modelId="{EB338D72-40E7-4AC5-B6B8-4FC34503D831}" type="presParOf" srcId="{48673F39-879C-4946-8DC7-FD68F0552920}" destId="{F95D7524-EA0E-4F9D-9D6F-B10856D5C83F}" srcOrd="1" destOrd="0" presId="urn:microsoft.com/office/officeart/2005/8/layout/hierarchy2#1"/>
    <dgm:cxn modelId="{8B47287A-1950-4C36-804C-2C718164738D}" type="presParOf" srcId="{F95D7524-EA0E-4F9D-9D6F-B10856D5C83F}" destId="{63712EDC-9AF8-41BC-8F72-ADF8D554FF07}" srcOrd="0" destOrd="0" presId="urn:microsoft.com/office/officeart/2005/8/layout/hierarchy2#1"/>
    <dgm:cxn modelId="{9EAD8D3E-5553-4DD1-BDD9-CAAD90A1637E}" type="presParOf" srcId="{F95D7524-EA0E-4F9D-9D6F-B10856D5C83F}" destId="{E0C65410-D9BC-4E23-87DE-EBBC54AD2166}" srcOrd="1" destOrd="0" presId="urn:microsoft.com/office/officeart/2005/8/layout/hierarchy2#1"/>
    <dgm:cxn modelId="{B98B1ACF-35B9-4C2D-B317-7765863508C8}" type="presParOf" srcId="{44F25638-8073-4DA7-9390-5AC06A304565}" destId="{1447E045-AD55-45C2-8595-74203404E164}" srcOrd="2" destOrd="0" presId="urn:microsoft.com/office/officeart/2005/8/layout/hierarchy2#1"/>
    <dgm:cxn modelId="{1A99E283-9F7E-46B8-B2BA-FC7D5A10CA3B}" type="presParOf" srcId="{1447E045-AD55-45C2-8595-74203404E164}" destId="{618EA65B-D5BF-40AE-BED4-FEA4A5C5FCC5}" srcOrd="0" destOrd="0" presId="urn:microsoft.com/office/officeart/2005/8/layout/hierarchy2#1"/>
    <dgm:cxn modelId="{EA14822A-1844-4271-96C1-83F12AD3375D}" type="presParOf" srcId="{44F25638-8073-4DA7-9390-5AC06A304565}" destId="{4595E155-62F0-4265-98DD-96251609E371}" srcOrd="3" destOrd="0" presId="urn:microsoft.com/office/officeart/2005/8/layout/hierarchy2#1"/>
    <dgm:cxn modelId="{34102C40-C733-4EBF-AED3-BC6F3C13746C}" type="presParOf" srcId="{4595E155-62F0-4265-98DD-96251609E371}" destId="{21DF1A5D-F090-47A8-BCAE-A4FCC505FE8C}" srcOrd="0" destOrd="0" presId="urn:microsoft.com/office/officeart/2005/8/layout/hierarchy2#1"/>
    <dgm:cxn modelId="{B88A362C-6F61-4FC8-88A8-DC50EB20CA08}" type="presParOf" srcId="{4595E155-62F0-4265-98DD-96251609E371}" destId="{2CA05B43-3A2D-4DE3-B869-E70BB2EBFD9F}" srcOrd="1" destOrd="0" presId="urn:microsoft.com/office/officeart/2005/8/layout/hierarchy2#1"/>
    <dgm:cxn modelId="{593CF034-7B06-4EA6-BC75-1042F1FCDDE2}" type="presParOf" srcId="{2CA05B43-3A2D-4DE3-B869-E70BB2EBFD9F}" destId="{DDF014A6-851D-4212-8B99-66B691348B51}" srcOrd="0" destOrd="0" presId="urn:microsoft.com/office/officeart/2005/8/layout/hierarchy2#1"/>
    <dgm:cxn modelId="{83C19CCA-73BB-4708-B199-27FB03399A70}" type="presParOf" srcId="{DDF014A6-851D-4212-8B99-66B691348B51}" destId="{5777EECE-A646-4974-A4A5-405E8E6F5ACE}" srcOrd="0" destOrd="0" presId="urn:microsoft.com/office/officeart/2005/8/layout/hierarchy2#1"/>
    <dgm:cxn modelId="{FD1EB9D8-63E2-43DA-86E7-EDA802EB4985}" type="presParOf" srcId="{2CA05B43-3A2D-4DE3-B869-E70BB2EBFD9F}" destId="{47F63477-F664-49A2-8454-86DDB2809429}" srcOrd="1" destOrd="0" presId="urn:microsoft.com/office/officeart/2005/8/layout/hierarchy2#1"/>
    <dgm:cxn modelId="{40D8F318-A643-44F5-8F43-BD59A7B250AD}" type="presParOf" srcId="{47F63477-F664-49A2-8454-86DDB2809429}" destId="{D5709B28-2246-4AE8-9617-DE11DDB8AA53}" srcOrd="0" destOrd="0" presId="urn:microsoft.com/office/officeart/2005/8/layout/hierarchy2#1"/>
    <dgm:cxn modelId="{2D6BDC83-ACD6-49D3-8A0A-06522BDEB424}" type="presParOf" srcId="{47F63477-F664-49A2-8454-86DDB2809429}" destId="{68DD9229-B0EE-4500-AABC-420F3E4D5D6F}" srcOrd="1" destOrd="0" presId="urn:microsoft.com/office/officeart/2005/8/layout/hierarchy2#1"/>
    <dgm:cxn modelId="{03AA0270-545F-4C75-90D2-6E675DD87296}" type="presParOf" srcId="{44F25638-8073-4DA7-9390-5AC06A304565}" destId="{ED9F1103-2367-4910-BCB5-6F24BD764235}" srcOrd="4" destOrd="0" presId="urn:microsoft.com/office/officeart/2005/8/layout/hierarchy2#1"/>
    <dgm:cxn modelId="{816BA782-3B2D-45DA-AC11-236F4845C92B}" type="presParOf" srcId="{ED9F1103-2367-4910-BCB5-6F24BD764235}" destId="{CCE44492-9D42-44EF-A904-19EC0EAA7863}" srcOrd="0" destOrd="0" presId="urn:microsoft.com/office/officeart/2005/8/layout/hierarchy2#1"/>
    <dgm:cxn modelId="{8F704404-0CD0-4588-AFCC-A8F6AD9CF35D}" type="presParOf" srcId="{44F25638-8073-4DA7-9390-5AC06A304565}" destId="{942E4470-4598-4177-8D1C-D92BD69B92C8}" srcOrd="5" destOrd="0" presId="urn:microsoft.com/office/officeart/2005/8/layout/hierarchy2#1"/>
    <dgm:cxn modelId="{7C97CAD8-1165-4B13-A8D9-D9109BE7437A}" type="presParOf" srcId="{942E4470-4598-4177-8D1C-D92BD69B92C8}" destId="{6B52B0CC-B96C-4725-AD21-C88B38031198}" srcOrd="0" destOrd="0" presId="urn:microsoft.com/office/officeart/2005/8/layout/hierarchy2#1"/>
    <dgm:cxn modelId="{AEA76366-8E94-49D7-A82F-BE0A4AB4DFAF}" type="presParOf" srcId="{942E4470-4598-4177-8D1C-D92BD69B92C8}" destId="{DA9166FD-E071-4C2D-BEEA-3B3A11D7A320}" srcOrd="1" destOrd="0" presId="urn:microsoft.com/office/officeart/2005/8/layout/hierarchy2#1"/>
    <dgm:cxn modelId="{E8CFACC6-A490-4CAA-AA4A-F9C63C6014DD}" type="presParOf" srcId="{DA9166FD-E071-4C2D-BEEA-3B3A11D7A320}" destId="{6807CF9B-91C4-42F2-AAD2-3E9B2F889ED5}" srcOrd="0" destOrd="0" presId="urn:microsoft.com/office/officeart/2005/8/layout/hierarchy2#1"/>
    <dgm:cxn modelId="{7DE69EC9-2734-4DB4-8F29-488F1DBB4FE2}" type="presParOf" srcId="{6807CF9B-91C4-42F2-AAD2-3E9B2F889ED5}" destId="{B9022FE4-68AD-4100-B850-CF1B93C22AB8}" srcOrd="0" destOrd="0" presId="urn:microsoft.com/office/officeart/2005/8/layout/hierarchy2#1"/>
    <dgm:cxn modelId="{FF276886-C45F-4560-A903-CBDF470820F9}" type="presParOf" srcId="{DA9166FD-E071-4C2D-BEEA-3B3A11D7A320}" destId="{10E38220-64FD-4A4C-965D-65EC2C2683A2}" srcOrd="1" destOrd="0" presId="urn:microsoft.com/office/officeart/2005/8/layout/hierarchy2#1"/>
    <dgm:cxn modelId="{506411DD-B4F5-48E9-8311-BD25364DFFE6}" type="presParOf" srcId="{10E38220-64FD-4A4C-965D-65EC2C2683A2}" destId="{C38B1A3E-7125-4DC9-AE5D-9241EAF0218E}" srcOrd="0" destOrd="0" presId="urn:microsoft.com/office/officeart/2005/8/layout/hierarchy2#1"/>
    <dgm:cxn modelId="{C8EFE740-FD98-4128-81A8-958E5BD299A4}" type="presParOf" srcId="{10E38220-64FD-4A4C-965D-65EC2C2683A2}" destId="{531D9666-E7BB-4B45-A3CE-67086EE43730}" srcOrd="1" destOrd="0" presId="urn:microsoft.com/office/officeart/2005/8/layout/hierarchy2#1"/>
    <dgm:cxn modelId="{F71A2ED6-8876-4086-820A-C612EC5480BE}" type="presParOf" srcId="{44F25638-8073-4DA7-9390-5AC06A304565}" destId="{D52845F9-E4FF-4C3E-8F9B-E7A0EE98FB1E}" srcOrd="6" destOrd="0" presId="urn:microsoft.com/office/officeart/2005/8/layout/hierarchy2#1"/>
    <dgm:cxn modelId="{2E717A6A-8F68-407D-9D56-47A22E1E6F46}" type="presParOf" srcId="{D52845F9-E4FF-4C3E-8F9B-E7A0EE98FB1E}" destId="{664B91E3-956B-418C-ABCB-B8397E3B988C}" srcOrd="0" destOrd="0" presId="urn:microsoft.com/office/officeart/2005/8/layout/hierarchy2#1"/>
    <dgm:cxn modelId="{528D3D72-6842-4A36-A57E-99CAA7D1A4FB}" type="presParOf" srcId="{44F25638-8073-4DA7-9390-5AC06A304565}" destId="{3AA78378-0561-4322-A407-3B6248479146}" srcOrd="7" destOrd="0" presId="urn:microsoft.com/office/officeart/2005/8/layout/hierarchy2#1"/>
    <dgm:cxn modelId="{48573AA8-EA02-41D7-AC07-F449CF27F0DA}" type="presParOf" srcId="{3AA78378-0561-4322-A407-3B6248479146}" destId="{E1DD52EE-093F-4CE3-8332-116322F97076}" srcOrd="0" destOrd="0" presId="urn:microsoft.com/office/officeart/2005/8/layout/hierarchy2#1"/>
    <dgm:cxn modelId="{AF1C9DE2-4555-4883-AFBE-5C29B230E673}" type="presParOf" srcId="{3AA78378-0561-4322-A407-3B6248479146}" destId="{DCB83533-34E3-4464-9DA1-F3C6309C9A30}" srcOrd="1" destOrd="0" presId="urn:microsoft.com/office/officeart/2005/8/layout/hierarchy2#1"/>
    <dgm:cxn modelId="{FAA74F11-DF94-441E-8091-FDC8527CC5F7}" type="presParOf" srcId="{DCB83533-34E3-4464-9DA1-F3C6309C9A30}" destId="{3BCB9632-1B46-47EC-8E4B-7E3665CB5D1C}" srcOrd="0" destOrd="0" presId="urn:microsoft.com/office/officeart/2005/8/layout/hierarchy2#1"/>
    <dgm:cxn modelId="{47D72D90-AC11-4C5D-BA9A-60DE23B35949}" type="presParOf" srcId="{3BCB9632-1B46-47EC-8E4B-7E3665CB5D1C}" destId="{D679A3DC-D239-4DCA-BCE2-B264206585C6}" srcOrd="0" destOrd="0" presId="urn:microsoft.com/office/officeart/2005/8/layout/hierarchy2#1"/>
    <dgm:cxn modelId="{B5E573F1-F936-4B0C-8629-90D4FE56085E}" type="presParOf" srcId="{DCB83533-34E3-4464-9DA1-F3C6309C9A30}" destId="{0A116F61-31EE-4F38-9E2C-CC8D5C816D11}" srcOrd="1" destOrd="0" presId="urn:microsoft.com/office/officeart/2005/8/layout/hierarchy2#1"/>
    <dgm:cxn modelId="{F9F4C52E-0700-41E3-9D35-777CEC65BE19}" type="presParOf" srcId="{0A116F61-31EE-4F38-9E2C-CC8D5C816D11}" destId="{DA22BD66-9C5E-43A5-A48F-9F0A08D9F92C}" srcOrd="0" destOrd="0" presId="urn:microsoft.com/office/officeart/2005/8/layout/hierarchy2#1"/>
    <dgm:cxn modelId="{5732835A-3425-4576-B1D4-41BB533050CD}" type="presParOf" srcId="{0A116F61-31EE-4F38-9E2C-CC8D5C816D11}" destId="{837236E6-CEE4-45A9-A239-9B49FBCCCB82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921322" y="1427220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sp:txBody>
      <dsp:txXfrm>
        <a:off x="945540" y="1451438"/>
        <a:ext cx="1605270" cy="778417"/>
      </dsp:txXfrm>
    </dsp:sp>
    <dsp:sp modelId="{B47BD6C9-6D53-4A69-975F-9CF96E25F10F}">
      <dsp:nvSpPr>
        <dsp:cNvPr id="0" name=""/>
        <dsp:cNvSpPr/>
      </dsp:nvSpPr>
      <dsp:spPr>
        <a:xfrm rot="17692822">
          <a:off x="2119647" y="1107271"/>
          <a:ext cx="157224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572244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66464" y="1088180"/>
        <a:ext cx="78612" cy="78612"/>
      </dsp:txXfrm>
    </dsp:sp>
    <dsp:sp modelId="{3C0D5057-54F2-42F8-ADAD-AA27A1CC1A1B}">
      <dsp:nvSpPr>
        <dsp:cNvPr id="0" name=""/>
        <dsp:cNvSpPr/>
      </dsp:nvSpPr>
      <dsp:spPr>
        <a:xfrm>
          <a:off x="3236511" y="898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有用功</a:t>
          </a:r>
        </a:p>
      </dsp:txBody>
      <dsp:txXfrm>
        <a:off x="3260729" y="25116"/>
        <a:ext cx="1605270" cy="778417"/>
      </dsp:txXfrm>
    </dsp:sp>
    <dsp:sp modelId="{FA61825B-C877-4D42-AAFB-0586288A9783}">
      <dsp:nvSpPr>
        <dsp:cNvPr id="0" name=""/>
        <dsp:cNvSpPr/>
      </dsp:nvSpPr>
      <dsp:spPr>
        <a:xfrm>
          <a:off x="4890218" y="394110"/>
          <a:ext cx="66148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661482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204422" y="397788"/>
        <a:ext cx="33074" cy="33074"/>
      </dsp:txXfrm>
    </dsp:sp>
    <dsp:sp modelId="{63712EDC-9AF8-41BC-8F72-ADF8D554FF07}">
      <dsp:nvSpPr>
        <dsp:cNvPr id="0" name=""/>
        <dsp:cNvSpPr/>
      </dsp:nvSpPr>
      <dsp:spPr>
        <a:xfrm>
          <a:off x="5551701" y="898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对物体所做有用的功</a:t>
          </a:r>
        </a:p>
      </dsp:txBody>
      <dsp:txXfrm>
        <a:off x="5575919" y="25116"/>
        <a:ext cx="1605270" cy="778417"/>
      </dsp:txXfrm>
    </dsp:sp>
    <dsp:sp modelId="{1447E045-AD55-45C2-8595-74203404E164}">
      <dsp:nvSpPr>
        <dsp:cNvPr id="0" name=""/>
        <dsp:cNvSpPr/>
      </dsp:nvSpPr>
      <dsp:spPr>
        <a:xfrm rot="19457599">
          <a:off x="2498461" y="1582712"/>
          <a:ext cx="81461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14618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85404" y="1582561"/>
        <a:ext cx="40730" cy="40730"/>
      </dsp:txXfrm>
    </dsp:sp>
    <dsp:sp modelId="{21DF1A5D-F090-47A8-BCAE-A4FCC505FE8C}">
      <dsp:nvSpPr>
        <dsp:cNvPr id="0" name=""/>
        <dsp:cNvSpPr/>
      </dsp:nvSpPr>
      <dsp:spPr>
        <a:xfrm>
          <a:off x="3236511" y="951780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额外功</a:t>
          </a:r>
        </a:p>
      </dsp:txBody>
      <dsp:txXfrm>
        <a:off x="3260729" y="975998"/>
        <a:ext cx="1605270" cy="778417"/>
      </dsp:txXfrm>
    </dsp:sp>
    <dsp:sp modelId="{DDF014A6-851D-4212-8B99-66B691348B51}">
      <dsp:nvSpPr>
        <dsp:cNvPr id="0" name=""/>
        <dsp:cNvSpPr/>
      </dsp:nvSpPr>
      <dsp:spPr>
        <a:xfrm>
          <a:off x="4890218" y="1344991"/>
          <a:ext cx="66148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661482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204422" y="1348669"/>
        <a:ext cx="33074" cy="33074"/>
      </dsp:txXfrm>
    </dsp:sp>
    <dsp:sp modelId="{D5709B28-2246-4AE8-9617-DE11DDB8AA53}">
      <dsp:nvSpPr>
        <dsp:cNvPr id="0" name=""/>
        <dsp:cNvSpPr/>
      </dsp:nvSpPr>
      <dsp:spPr>
        <a:xfrm>
          <a:off x="5551701" y="951780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人们额外需要做的功</a:t>
          </a:r>
          <a:endParaRPr lang="zh-CN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5575919" y="975998"/>
        <a:ext cx="1605270" cy="778417"/>
      </dsp:txXfrm>
    </dsp:sp>
    <dsp:sp modelId="{ED9F1103-2367-4910-BCB5-6F24BD764235}">
      <dsp:nvSpPr>
        <dsp:cNvPr id="0" name=""/>
        <dsp:cNvSpPr/>
      </dsp:nvSpPr>
      <dsp:spPr>
        <a:xfrm rot="2142401">
          <a:off x="2498461" y="2058152"/>
          <a:ext cx="81461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14618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85404" y="2058002"/>
        <a:ext cx="40730" cy="40730"/>
      </dsp:txXfrm>
    </dsp:sp>
    <dsp:sp modelId="{6B52B0CC-B96C-4725-AD21-C88B38031198}">
      <dsp:nvSpPr>
        <dsp:cNvPr id="0" name=""/>
        <dsp:cNvSpPr/>
      </dsp:nvSpPr>
      <dsp:spPr>
        <a:xfrm>
          <a:off x="3236511" y="1902661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总功</a:t>
          </a:r>
        </a:p>
      </dsp:txBody>
      <dsp:txXfrm>
        <a:off x="3260729" y="1926879"/>
        <a:ext cx="1605270" cy="778417"/>
      </dsp:txXfrm>
    </dsp:sp>
    <dsp:sp modelId="{6807CF9B-91C4-42F2-AAD2-3E9B2F889ED5}">
      <dsp:nvSpPr>
        <dsp:cNvPr id="0" name=""/>
        <dsp:cNvSpPr/>
      </dsp:nvSpPr>
      <dsp:spPr>
        <a:xfrm>
          <a:off x="4890218" y="2295873"/>
          <a:ext cx="66148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661482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204422" y="2299551"/>
        <a:ext cx="33074" cy="33074"/>
      </dsp:txXfrm>
    </dsp:sp>
    <dsp:sp modelId="{C38B1A3E-7125-4DC9-AE5D-9241EAF0218E}">
      <dsp:nvSpPr>
        <dsp:cNvPr id="0" name=""/>
        <dsp:cNvSpPr/>
      </dsp:nvSpPr>
      <dsp:spPr>
        <a:xfrm>
          <a:off x="5551701" y="1902661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有用功与额外功的总和</a:t>
          </a:r>
        </a:p>
      </dsp:txBody>
      <dsp:txXfrm>
        <a:off x="5575919" y="1926879"/>
        <a:ext cx="1605270" cy="778417"/>
      </dsp:txXfrm>
    </dsp:sp>
    <dsp:sp modelId="{D52845F9-E4FF-4C3E-8F9B-E7A0EE98FB1E}">
      <dsp:nvSpPr>
        <dsp:cNvPr id="0" name=""/>
        <dsp:cNvSpPr/>
      </dsp:nvSpPr>
      <dsp:spPr>
        <a:xfrm rot="3907178">
          <a:off x="2119647" y="2533593"/>
          <a:ext cx="1572244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572244" y="20214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866464" y="2514502"/>
        <a:ext cx="78612" cy="78612"/>
      </dsp:txXfrm>
    </dsp:sp>
    <dsp:sp modelId="{E1DD52EE-093F-4CE3-8332-116322F97076}">
      <dsp:nvSpPr>
        <dsp:cNvPr id="0" name=""/>
        <dsp:cNvSpPr/>
      </dsp:nvSpPr>
      <dsp:spPr>
        <a:xfrm>
          <a:off x="3236511" y="2853542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>
              <a:latin typeface="微软雅黑" panose="020B0503020204020204" charset="-122"/>
              <a:ea typeface="微软雅黑" panose="020B0503020204020204" charset="-122"/>
            </a:rPr>
            <a:t>机械效率</a:t>
          </a:r>
        </a:p>
      </dsp:txBody>
      <dsp:txXfrm>
        <a:off x="3260729" y="2877760"/>
        <a:ext cx="1605270" cy="778417"/>
      </dsp:txXfrm>
    </dsp:sp>
    <dsp:sp modelId="{3BCB9632-1B46-47EC-8E4B-7E3665CB5D1C}">
      <dsp:nvSpPr>
        <dsp:cNvPr id="0" name=""/>
        <dsp:cNvSpPr/>
      </dsp:nvSpPr>
      <dsp:spPr>
        <a:xfrm>
          <a:off x="4890218" y="3246754"/>
          <a:ext cx="66148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661482" y="20214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204422" y="3250432"/>
        <a:ext cx="33074" cy="33074"/>
      </dsp:txXfrm>
    </dsp:sp>
    <dsp:sp modelId="{DA22BD66-9C5E-43A5-A48F-9F0A08D9F92C}">
      <dsp:nvSpPr>
        <dsp:cNvPr id="0" name=""/>
        <dsp:cNvSpPr/>
      </dsp:nvSpPr>
      <dsp:spPr>
        <a:xfrm>
          <a:off x="5551701" y="2853542"/>
          <a:ext cx="1653706" cy="8268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>
              <a:latin typeface="微软雅黑" panose="020B0503020204020204" charset="-122"/>
              <a:ea typeface="微软雅黑" panose="020B0503020204020204" charset="-122"/>
            </a:rPr>
            <a:t>有用功与总功的比值</a:t>
          </a:r>
        </a:p>
      </dsp:txBody>
      <dsp:txXfrm>
        <a:off x="5575919" y="2877760"/>
        <a:ext cx="1605270" cy="7784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96656-EE90-4A14-A706-82AAC2727A1F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2CE60-B227-4098-9564-7CE17093D4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 smtClean="0">
                <a:latin typeface="宋体" panose="02010600030101010101" pitchFamily="2" charset="-122"/>
              </a:rPr>
              <a:t>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png"/><Relationship Id="rId5" Type="http://schemas.openxmlformats.org/officeDocument/2006/relationships/image" Target="../media/image14.wmf"/><Relationship Id="rId4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9954"/>
            <a:ext cx="18288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4997653" y="2220704"/>
            <a:ext cx="3078162" cy="502702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pPr algn="ctr"/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</a:t>
            </a:r>
            <a:r>
              <a:rPr lang="zh-CN" altLang="en-US" sz="4000" baseline="-250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十一章  第四节</a:t>
            </a:r>
            <a:endParaRPr lang="zh-CN" altLang="en-US" sz="4000" baseline="-25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429124" y="785800"/>
            <a:ext cx="4236720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chemeClr val="accent3"/>
                </a:solidFill>
                <a:latin typeface="方正姚体" panose="02010601030101010101" charset="-122"/>
                <a:ea typeface="方正姚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教科版物理（初中）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99800" y="1820596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000">
                <a:solidFill>
                  <a:srgbClr val="01457D"/>
                </a:solidFill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sp>
        <p:nvSpPr>
          <p:cNvPr id="8" name="Shape 40"/>
          <p:cNvSpPr>
            <a:spLocks noChangeArrowheads="1"/>
          </p:cNvSpPr>
          <p:nvPr/>
        </p:nvSpPr>
        <p:spPr bwMode="auto">
          <a:xfrm>
            <a:off x="5641508" y="2859782"/>
            <a:ext cx="3024336" cy="64633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540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机</a:t>
            </a:r>
            <a:r>
              <a:rPr lang="zh-CN" altLang="en-US" sz="5400" baseline="-25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械</a:t>
            </a:r>
            <a:r>
              <a:rPr lang="zh-CN" altLang="en-US" sz="540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效率</a:t>
            </a:r>
            <a:endParaRPr lang="zh-CN" altLang="en-US" sz="54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16" y="540533"/>
            <a:ext cx="3722168" cy="372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5190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760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25091" y="903932"/>
            <a:ext cx="608139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分为竖直方向提升物体和水平方向拉动物体两种类型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6" y="1089811"/>
            <a:ext cx="226123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滑轮组机械效率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7025" y="1971463"/>
            <a:ext cx="4076700" cy="175630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如图，f为摩擦力，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为物体移动距离，F为拉力，S为绳子自由端走的距离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26" y="3841711"/>
            <a:ext cx="429196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=fL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kumimoji="0" lang="zh-CN" altLang="en-US" sz="2400" i="0" u="none" strike="noStrike" cap="none" spc="0" normalizeH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=FS,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则：</a:t>
            </a: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4248150" y="3950564"/>
          <a:ext cx="2602230" cy="62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4" imgW="1587240" imgH="380880" progId="Equation.3">
                  <p:embed/>
                </p:oleObj>
              </mc:Choice>
              <mc:Fallback>
                <p:oleObj r:id="rId4" imgW="1587240" imgH="3808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8150" y="3950564"/>
                        <a:ext cx="2602230" cy="62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04" name="图片 51203" descr="87"/>
          <p:cNvPicPr>
            <a:picLocks noChangeAspect="1"/>
          </p:cNvPicPr>
          <p:nvPr/>
        </p:nvPicPr>
        <p:blipFill>
          <a:blip r:embed="rId6" cstate="print">
            <a:grayscl/>
          </a:blip>
          <a:stretch>
            <a:fillRect/>
          </a:stretch>
        </p:blipFill>
        <p:spPr>
          <a:xfrm>
            <a:off x="4403409" y="1901440"/>
            <a:ext cx="4492625" cy="173465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38486739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6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760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6" y="1089811"/>
            <a:ext cx="226123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斜面机械效率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7025" y="1597795"/>
            <a:ext cx="4853940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</a:t>
            </a:r>
            <a:r>
              <a:rPr kumimoji="0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h为斜面高，S为斜面长，G为物重，F为沿斜面对物体的拉力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6546" y="3305081"/>
            <a:ext cx="429196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=Gh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kumimoji="0" lang="zh-CN" altLang="en-US" sz="2400" i="0" u="none" strike="noStrike" cap="none" spc="0" normalizeH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=FS,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则：</a:t>
            </a: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4159886" y="3324178"/>
          <a:ext cx="2856865" cy="687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4" imgW="1587240" imgH="380880" progId="Equation.3">
                  <p:embed/>
                </p:oleObj>
              </mc:Choice>
              <mc:Fallback>
                <p:oleObj r:id="rId4" imgW="1587240" imgH="3808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886" y="3324178"/>
                        <a:ext cx="2856865" cy="687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02885" y="1121640"/>
            <a:ext cx="3465830" cy="167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2911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2649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测量滑轮组机械效率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089811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03095" y="1089812"/>
            <a:ext cx="286232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测量滑轮组机械效率</a:t>
            </a:r>
          </a:p>
        </p:txBody>
      </p:sp>
      <p:sp>
        <p:nvSpPr>
          <p:cNvPr id="32770" name="Rectangle 2"/>
          <p:cNvSpPr/>
          <p:nvPr/>
        </p:nvSpPr>
        <p:spPr>
          <a:xfrm>
            <a:off x="207011" y="1550053"/>
            <a:ext cx="883094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实验目的</a:t>
            </a: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．学习安装滑轮组；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．学习测滑轮组的机械效率；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．分析得出影响滑轮组机械效率的因素；4．分析得出提高滑轮组机械效率的方法。</a:t>
            </a:r>
          </a:p>
        </p:txBody>
      </p:sp>
      <p:sp>
        <p:nvSpPr>
          <p:cNvPr id="6" name="Rectangle 2"/>
          <p:cNvSpPr/>
          <p:nvPr/>
        </p:nvSpPr>
        <p:spPr>
          <a:xfrm>
            <a:off x="207011" y="3226146"/>
            <a:ext cx="883094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【实验器材】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刻度尺、弹簧测力计、钩码、铁架台、一个定滑轮和一个动滑轮组成的滑轮组、两个定滑轮与两个动滑轮组成的滑轮组、长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2m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的细绳。</a:t>
            </a:r>
          </a:p>
        </p:txBody>
      </p:sp>
    </p:spTree>
    <p:extLst>
      <p:ext uri="{BB962C8B-B14F-4D97-AF65-F5344CB8AC3E}">
        <p14:creationId xmlns:p14="http://schemas.microsoft.com/office/powerpoint/2010/main" val="3740334929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3" grpId="0" animBg="1"/>
      <p:bldP spid="32770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2649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测量滑轮组机械效率</a:t>
            </a:r>
          </a:p>
        </p:txBody>
      </p:sp>
      <p:sp>
        <p:nvSpPr>
          <p:cNvPr id="32770" name="Rectangle 2"/>
          <p:cNvSpPr/>
          <p:nvPr/>
        </p:nvSpPr>
        <p:spPr>
          <a:xfrm>
            <a:off x="327026" y="1001327"/>
            <a:ext cx="883094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实验方法</a:t>
            </a: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先后按（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）三种情况安装好滑轮组。并按表格进行测量；数据计入表格。</a:t>
            </a:r>
          </a:p>
        </p:txBody>
      </p:sp>
      <p:pic>
        <p:nvPicPr>
          <p:cNvPr id="7" name="图片 6" descr="2S()M5RI[764773}8%}0Q(M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3176" y="2203175"/>
            <a:ext cx="4624705" cy="270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24505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77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2649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测量滑轮组机械效率</a:t>
            </a:r>
          </a:p>
        </p:txBody>
      </p:sp>
      <p:sp>
        <p:nvSpPr>
          <p:cNvPr id="32770" name="Rectangle 2"/>
          <p:cNvSpPr/>
          <p:nvPr/>
        </p:nvSpPr>
        <p:spPr>
          <a:xfrm>
            <a:off x="3249296" y="927485"/>
            <a:ext cx="204279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实验表格</a:t>
            </a: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27025" y="1582517"/>
          <a:ext cx="8641080" cy="2943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0440"/>
                <a:gridCol w="857250"/>
                <a:gridCol w="1402715"/>
                <a:gridCol w="1080135"/>
                <a:gridCol w="1080135"/>
                <a:gridCol w="1501775"/>
                <a:gridCol w="824865"/>
                <a:gridCol w="913765"/>
              </a:tblGrid>
              <a:tr h="7358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滑轮组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钩码重</a:t>
                      </a:r>
                      <a:r>
                        <a:rPr lang="en-US" altLang="zh-CN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钩码上升高度</a:t>
                      </a:r>
                      <a:r>
                        <a:rPr lang="en-US" altLang="zh-CN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有用功</a:t>
                      </a:r>
                      <a:r>
                        <a:rPr lang="en-US" altLang="zh-CN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/J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测力计示数</a:t>
                      </a:r>
                      <a:r>
                        <a:rPr lang="en-US" altLang="zh-CN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/N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绳子自由端移动距离</a:t>
                      </a:r>
                      <a:r>
                        <a:rPr lang="en-US" altLang="zh-CN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总功</a:t>
                      </a:r>
                      <a:r>
                        <a:rPr lang="en-US" altLang="zh-CN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/J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机械效率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58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58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358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</a:t>
                      </a:r>
                      <a:r>
                        <a:rPr lang="zh-CN" altLang="en-US" sz="18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602542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77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820035" y="375577"/>
            <a:ext cx="2649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测量滑轮组机械效率</a:t>
            </a:r>
          </a:p>
        </p:txBody>
      </p:sp>
      <p:sp>
        <p:nvSpPr>
          <p:cNvPr id="32770" name="Rectangle 2"/>
          <p:cNvSpPr/>
          <p:nvPr/>
        </p:nvSpPr>
        <p:spPr>
          <a:xfrm>
            <a:off x="327026" y="1001327"/>
            <a:ext cx="883094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分析讨论</a:t>
            </a:r>
            <a:r>
              <a:rPr lang="en-US" altLang="zh-CN" sz="2400" dirty="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</a:p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）两个装置，钩码数量相同时，机械效率有什么不同？</a:t>
            </a:r>
          </a:p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）为同一装置，钩码数量不同时，机械效率有什么不同？</a:t>
            </a:r>
          </a:p>
          <a:p>
            <a:pPr indent="0" algn="just" latinLnBrk="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分析机械效率不同的原因。</a:t>
            </a:r>
          </a:p>
        </p:txBody>
      </p:sp>
    </p:spTree>
    <p:extLst>
      <p:ext uri="{BB962C8B-B14F-4D97-AF65-F5344CB8AC3E}">
        <p14:creationId xmlns:p14="http://schemas.microsoft.com/office/powerpoint/2010/main" val="191485491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277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71921" y="3531064"/>
            <a:ext cx="3087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√</a:t>
            </a:r>
          </a:p>
        </p:txBody>
      </p:sp>
      <p:sp>
        <p:nvSpPr>
          <p:cNvPr id="23554" name="Rectangle 2"/>
          <p:cNvSpPr/>
          <p:nvPr/>
        </p:nvSpPr>
        <p:spPr>
          <a:xfrm>
            <a:off x="326708" y="1107635"/>
            <a:ext cx="8763000" cy="379396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latinLnBrk="0"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请你判断：下面说法中是否正确？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）有用功越多，机械效率越高（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）额外功越少，机械效率越高（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）物体做功越慢，机械效率越低（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）做总功越多，机械效率越高（ 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）做相同的有用功，额外功越少，机械效率越高（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）做相同的总功时，有用功越多，机械效率越高（      ）；</a:t>
            </a:r>
          </a:p>
          <a:p>
            <a:pPr algn="just" latinLnBrk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）机械效率越高，越省力（       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71921" y="3991306"/>
            <a:ext cx="3087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71035" y="1693282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71035" y="2153523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09160" y="2613764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71035" y="3070823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09390" y="4451547"/>
            <a:ext cx="3199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58024902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225800" y="2527827"/>
            <a:ext cx="65658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200J</a:t>
            </a:r>
          </a:p>
        </p:txBody>
      </p:sp>
      <p:sp>
        <p:nvSpPr>
          <p:cNvPr id="69634" name="Text Box 4"/>
          <p:cNvSpPr txBox="1"/>
          <p:nvPr/>
        </p:nvSpPr>
        <p:spPr>
          <a:xfrm>
            <a:off x="327025" y="1072623"/>
            <a:ext cx="8064500" cy="24979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的力沿竖直方向将杠杆的一端拉下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2m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，杠杆的另一端将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320N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的重物提高了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0.5m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）他做的有用功是多少？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）总功是多少？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）杠杆的机械效率是多少？</a:t>
            </a:r>
          </a:p>
        </p:txBody>
      </p:sp>
      <p:grpSp>
        <p:nvGrpSpPr>
          <p:cNvPr id="69635" name="Group 5"/>
          <p:cNvGrpSpPr/>
          <p:nvPr/>
        </p:nvGrpSpPr>
        <p:grpSpPr>
          <a:xfrm>
            <a:off x="6065520" y="1996926"/>
            <a:ext cx="2404110" cy="2070131"/>
            <a:chOff x="5040" y="3246"/>
            <a:chExt cx="1380" cy="984"/>
          </a:xfrm>
        </p:grpSpPr>
        <p:sp>
          <p:nvSpPr>
            <p:cNvPr id="69636" name="Line 6"/>
            <p:cNvSpPr/>
            <p:nvPr/>
          </p:nvSpPr>
          <p:spPr>
            <a:xfrm>
              <a:off x="5119" y="3360"/>
              <a:ext cx="1301" cy="0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637" name="AutoShape 7"/>
            <p:cNvSpPr/>
            <p:nvPr/>
          </p:nvSpPr>
          <p:spPr>
            <a:xfrm>
              <a:off x="5504" y="3360"/>
              <a:ext cx="118" cy="1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762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69638" name="Line 8"/>
            <p:cNvSpPr/>
            <p:nvPr/>
          </p:nvSpPr>
          <p:spPr>
            <a:xfrm>
              <a:off x="5119" y="3360"/>
              <a:ext cx="0" cy="445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9639" name="Rectangle 9"/>
            <p:cNvSpPr/>
            <p:nvPr/>
          </p:nvSpPr>
          <p:spPr>
            <a:xfrm>
              <a:off x="5040" y="3805"/>
              <a:ext cx="158" cy="135"/>
            </a:xfrm>
            <a:prstGeom prst="rect">
              <a:avLst/>
            </a:prstGeom>
            <a:solidFill>
              <a:srgbClr val="FFFFFF"/>
            </a:solidFill>
            <a:ln w="762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69640" name="Line 10"/>
            <p:cNvSpPr/>
            <p:nvPr/>
          </p:nvSpPr>
          <p:spPr>
            <a:xfrm>
              <a:off x="6420" y="3360"/>
              <a:ext cx="0" cy="668"/>
            </a:xfrm>
            <a:prstGeom prst="line">
              <a:avLst/>
            </a:prstGeom>
            <a:ln w="76200" cap="flat" cmpd="sng">
              <a:solidFill>
                <a:srgbClr val="FF3300"/>
              </a:solidFill>
              <a:prstDash val="dash"/>
              <a:headEnd type="none" w="med" len="med"/>
              <a:tailEnd type="triangle" w="med" len="med"/>
            </a:ln>
          </p:spPr>
        </p:sp>
        <p:sp>
          <p:nvSpPr>
            <p:cNvPr id="69641" name="Freeform 11"/>
            <p:cNvSpPr/>
            <p:nvPr/>
          </p:nvSpPr>
          <p:spPr>
            <a:xfrm>
              <a:off x="5138" y="3246"/>
              <a:ext cx="1222" cy="309"/>
            </a:xfrm>
            <a:custGeom>
              <a:avLst/>
              <a:gdLst>
                <a:gd name="txL" fmla="*/ 0 w 1222"/>
                <a:gd name="txT" fmla="*/ 0 h 309"/>
                <a:gd name="txR" fmla="*/ 1222 w 1222"/>
                <a:gd name="txB" fmla="*/ 309 h 309"/>
              </a:gdLst>
              <a:ahLst/>
              <a:cxnLst>
                <a:cxn ang="0">
                  <a:pos x="0" y="0"/>
                </a:cxn>
                <a:cxn ang="0">
                  <a:pos x="1222" y="309"/>
                </a:cxn>
              </a:cxnLst>
              <a:rect l="txL" t="txT" r="txR" b="txB"/>
              <a:pathLst>
                <a:path w="1222" h="309">
                  <a:moveTo>
                    <a:pt x="0" y="0"/>
                  </a:moveTo>
                  <a:lnTo>
                    <a:pt x="1222" y="309"/>
                  </a:lnTo>
                </a:path>
              </a:pathLst>
            </a:custGeom>
            <a:noFill/>
            <a:ln w="76200" cap="flat" cmpd="sng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69642" name="AutoShape 12"/>
            <p:cNvSpPr/>
            <p:nvPr/>
          </p:nvSpPr>
          <p:spPr>
            <a:xfrm>
              <a:off x="5489" y="3354"/>
              <a:ext cx="118" cy="111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762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69643" name="Line 13"/>
            <p:cNvSpPr/>
            <p:nvPr/>
          </p:nvSpPr>
          <p:spPr>
            <a:xfrm>
              <a:off x="5164" y="3261"/>
              <a:ext cx="0" cy="445"/>
            </a:xfrm>
            <a:prstGeom prst="line">
              <a:avLst/>
            </a:prstGeom>
            <a:ln w="76200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644" name="Rectangle 14"/>
            <p:cNvSpPr/>
            <p:nvPr/>
          </p:nvSpPr>
          <p:spPr>
            <a:xfrm>
              <a:off x="5085" y="3717"/>
              <a:ext cx="158" cy="135"/>
            </a:xfrm>
            <a:prstGeom prst="rect">
              <a:avLst/>
            </a:prstGeom>
            <a:solidFill>
              <a:srgbClr val="FFFFFF"/>
            </a:solidFill>
            <a:ln w="76200" cap="flat" cmpd="sng">
              <a:solidFill>
                <a:srgbClr val="800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69645" name="Line 15"/>
            <p:cNvSpPr/>
            <p:nvPr/>
          </p:nvSpPr>
          <p:spPr>
            <a:xfrm>
              <a:off x="6360" y="3562"/>
              <a:ext cx="0" cy="668"/>
            </a:xfrm>
            <a:prstGeom prst="line">
              <a:avLst/>
            </a:prstGeom>
            <a:ln w="76200" cap="flat" cmpd="sng">
              <a:solidFill>
                <a:srgbClr val="80008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4196716" y="1996926"/>
            <a:ext cx="65658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160J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71036" y="3110290"/>
            <a:ext cx="62292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398899346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69634" grpId="0"/>
      <p:bldP spid="3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2732405" y="375577"/>
            <a:ext cx="173863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02550" y="3150394"/>
            <a:ext cx="40331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96</a:t>
            </a:r>
          </a:p>
        </p:txBody>
      </p:sp>
      <p:sp>
        <p:nvSpPr>
          <p:cNvPr id="51205" name="矩形 51204"/>
          <p:cNvSpPr/>
          <p:nvPr/>
        </p:nvSpPr>
        <p:spPr>
          <a:xfrm>
            <a:off x="327026" y="1001328"/>
            <a:ext cx="871156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．用如图所示滑轮组拉着一重为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牛的物体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沿水平面做匀速运动，所用拉力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牛。</a:t>
            </a:r>
          </a:p>
          <a:p>
            <a:pPr indent="0"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）不计轮和绳的重力以及摩擦，求：物体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所受的摩擦力；</a:t>
            </a:r>
          </a:p>
          <a:p>
            <a:pPr indent="0" eaLnBrk="1" latinLnBrk="0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）若滑轮组的机械效率为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80%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，求：物体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所受的摩擦力。</a:t>
            </a:r>
          </a:p>
        </p:txBody>
      </p:sp>
      <p:pic>
        <p:nvPicPr>
          <p:cNvPr id="51204" name="图片 51203" descr="87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2325054" y="3313993"/>
            <a:ext cx="4492625" cy="173465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945505" y="4070877"/>
            <a:ext cx="27026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178811" y="3610636"/>
            <a:ext cx="2333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F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02551" y="1927540"/>
            <a:ext cx="55880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120</a:t>
            </a:r>
          </a:p>
        </p:txBody>
      </p:sp>
    </p:spTree>
    <p:extLst>
      <p:ext uri="{BB962C8B-B14F-4D97-AF65-F5344CB8AC3E}">
        <p14:creationId xmlns:p14="http://schemas.microsoft.com/office/powerpoint/2010/main" val="300060231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1205" grpId="0"/>
      <p:bldP spid="7" grpId="0" animBg="1"/>
      <p:bldP spid="9" grpId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198121" y="116809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0" y="432869"/>
            <a:ext cx="317500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考点一：机械效率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5555" y="2194899"/>
            <a:ext cx="41783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en-US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-2147482403" descr="wps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5295" y="2113418"/>
            <a:ext cx="962660" cy="20637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98121" y="1576152"/>
            <a:ext cx="7856855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（2019·泸州）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用如图所示的滑轮组匀速竖直提升物体，不计一切摩擦和绳重。下列判断正确的是（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该滑轮组绳自由端拉力</a:t>
            </a:r>
            <a:r>
              <a:rPr lang="en-US" sz="2000" b="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的大小一定等于所提物体重力的三分之一；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用该滑轮组提升不同的物体，物体越重，其机械效率越大；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用该滑轮组分别提升水面下和水面上的同一物体，其机械效率相等；</a:t>
            </a:r>
            <a:endParaRPr 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其他条件不变，仅将滑轮组中的动滑轮重力变大，其机械效率变大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9667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3" grpId="0" bldLvl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84481" y="1080263"/>
            <a:ext cx="159194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分析与思考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76426" y="928122"/>
            <a:ext cx="730440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把重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100N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沙子运到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6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米高三楼，比较三种不同方法。</a:t>
            </a:r>
          </a:p>
        </p:txBody>
      </p:sp>
      <p:pic>
        <p:nvPicPr>
          <p:cNvPr id="3" name="图片 2" descr="@X()]$G@34VICEL0}H6Y1F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91941" y="1573606"/>
            <a:ext cx="4600575" cy="292186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46625" y="4495470"/>
            <a:ext cx="342657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比较三种不同方式的做功情况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4480" y="1573605"/>
            <a:ext cx="3807460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有用功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使用机械时所做的有用的功；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额外功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人们不需要但又不得不做的功；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总功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有用功与额外功的总和。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24952548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: 圆角 2"/>
          <p:cNvSpPr/>
          <p:nvPr/>
        </p:nvSpPr>
        <p:spPr>
          <a:xfrm>
            <a:off x="327026" y="1123538"/>
            <a:ext cx="1293813" cy="40774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变式训练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Text Box 7"/>
          <p:cNvSpPr txBox="1"/>
          <p:nvPr/>
        </p:nvSpPr>
        <p:spPr>
          <a:xfrm>
            <a:off x="2717801" y="432869"/>
            <a:ext cx="301180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考点一：机械效率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3100" y="2528463"/>
            <a:ext cx="60529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匀速</a:t>
            </a:r>
          </a:p>
        </p:txBody>
      </p:sp>
      <p:pic>
        <p:nvPicPr>
          <p:cNvPr id="3" name="图片 -2147482187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4" cstate="print"/>
          <a:srcRect r="2116" b="844"/>
          <a:stretch>
            <a:fillRect/>
          </a:stretch>
        </p:blipFill>
        <p:spPr>
          <a:xfrm>
            <a:off x="7920355" y="1700283"/>
            <a:ext cx="1013460" cy="25946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27026" y="1531592"/>
            <a:ext cx="7324725" cy="33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（2017•天水）</a:t>
            </a: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如图为测量滑轮组机械效率的实验装置，钩码总重为6N。</a:t>
            </a:r>
          </a:p>
          <a:p>
            <a:pPr>
              <a:lnSpc>
                <a:spcPct val="150000"/>
              </a:lnSpc>
            </a:pP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（1）实验时应竖直向上</a:t>
            </a:r>
            <a:r>
              <a:rPr lang="zh-CN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拉动弹簧测力计，测得拉力大小为2.5N；</a:t>
            </a:r>
          </a:p>
          <a:p>
            <a:pPr>
              <a:lnSpc>
                <a:spcPct val="150000"/>
              </a:lnSpc>
            </a:pP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（2）若钩码上升的高度为10cm，该滑轮组的机械效率为</a:t>
            </a:r>
            <a:r>
              <a:rPr lang="zh-CN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（3）若仅增加钩码的质量，则该滑轮组的机械效率将</a:t>
            </a:r>
            <a:r>
              <a:rPr lang="zh-CN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000" b="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zh-CN" sz="20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选填“增大”、“减小”或“不变”）。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4670" y="3431758"/>
            <a:ext cx="62132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80%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06845" y="3896456"/>
            <a:ext cx="60529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增大</a:t>
            </a:r>
          </a:p>
        </p:txBody>
      </p:sp>
    </p:spTree>
    <p:extLst>
      <p:ext uri="{BB962C8B-B14F-4D97-AF65-F5344CB8AC3E}">
        <p14:creationId xmlns:p14="http://schemas.microsoft.com/office/powerpoint/2010/main" val="396344823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9" grpId="0" bldLvl="0" animBg="1"/>
      <p:bldP spid="100" grpId="0"/>
      <p:bldP spid="10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27026" y="1098086"/>
            <a:ext cx="119062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视频小结</a:t>
            </a:r>
          </a:p>
        </p:txBody>
      </p:sp>
      <p:pic>
        <p:nvPicPr>
          <p:cNvPr id="6" name="机械效率 人造卫星的奇迹_高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682115" y="923029"/>
            <a:ext cx="6400800" cy="360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22060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图示 5"/>
          <p:cNvGraphicFramePr/>
          <p:nvPr/>
        </p:nvGraphicFramePr>
        <p:xfrm>
          <a:off x="284480" y="1101906"/>
          <a:ext cx="8126730" cy="3681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915400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5"/>
          <p:cNvSpPr txBox="1"/>
          <p:nvPr/>
        </p:nvSpPr>
        <p:spPr>
          <a:xfrm>
            <a:off x="327026" y="1126733"/>
            <a:ext cx="8710295" cy="2292295"/>
          </a:xfrm>
          <a:prstGeom prst="rect">
            <a:avLst/>
          </a:prstGeom>
          <a:noFill/>
          <a:ln w="9525">
            <a:noFill/>
          </a:ln>
        </p:spPr>
        <p:txBody>
          <a:bodyPr wrap="square" tIns="36000" bIns="3600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一台起重机将重3600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的货物提高4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如果额外功是9600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起重机做的有用功是多少？总功是多少？机械效率是多少？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用一动滑轮将重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200N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的砂子提到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9m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高的脚手架上，所用力是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120N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，求有用功、总功机械效率各是多少？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49967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2"/>
          <p:cNvSpPr txBox="1"/>
          <p:nvPr/>
        </p:nvSpPr>
        <p:spPr>
          <a:xfrm>
            <a:off x="326708" y="1111773"/>
            <a:ext cx="8424862" cy="1757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如图所示的滑轮组匀速提升物体．已知物重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G=240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牛，手的拉力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F=100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牛，手上升距离为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则有用功为多少焦耳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该滑轮组的机械效率为多少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grpSp>
        <p:nvGrpSpPr>
          <p:cNvPr id="19480" name="Group 24"/>
          <p:cNvGrpSpPr/>
          <p:nvPr/>
        </p:nvGrpSpPr>
        <p:grpSpPr>
          <a:xfrm>
            <a:off x="4636770" y="2408151"/>
            <a:ext cx="1093470" cy="2371866"/>
            <a:chOff x="0" y="0"/>
            <a:chExt cx="926" cy="1924"/>
          </a:xfrm>
        </p:grpSpPr>
        <p:sp>
          <p:nvSpPr>
            <p:cNvPr id="19481" name="Rectangle 25" descr="深色木质"/>
            <p:cNvSpPr/>
            <p:nvPr/>
          </p:nvSpPr>
          <p:spPr>
            <a:xfrm>
              <a:off x="403" y="1588"/>
              <a:ext cx="413" cy="336"/>
            </a:xfrm>
            <a:prstGeom prst="rect">
              <a:avLst/>
            </a:prstGeom>
            <a:blipFill rotWithShape="1">
              <a:blip r:embed="rId4" cstate="print"/>
            </a:blip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2" name="Line 26"/>
            <p:cNvSpPr/>
            <p:nvPr/>
          </p:nvSpPr>
          <p:spPr>
            <a:xfrm>
              <a:off x="212" y="95"/>
              <a:ext cx="714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3" name="Line 27"/>
            <p:cNvSpPr/>
            <p:nvPr/>
          </p:nvSpPr>
          <p:spPr>
            <a:xfrm flipH="1">
              <a:off x="357" y="0"/>
              <a:ext cx="84" cy="7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4" name="Line 28"/>
            <p:cNvSpPr/>
            <p:nvPr/>
          </p:nvSpPr>
          <p:spPr>
            <a:xfrm flipH="1">
              <a:off x="564" y="0"/>
              <a:ext cx="83" cy="7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5" name="Line 29"/>
            <p:cNvSpPr/>
            <p:nvPr/>
          </p:nvSpPr>
          <p:spPr>
            <a:xfrm flipH="1">
              <a:off x="552" y="11"/>
              <a:ext cx="84" cy="7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6" name="Line 30"/>
            <p:cNvSpPr/>
            <p:nvPr/>
          </p:nvSpPr>
          <p:spPr>
            <a:xfrm flipH="1">
              <a:off x="759" y="11"/>
              <a:ext cx="84" cy="7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7" name="Oval 31"/>
            <p:cNvSpPr/>
            <p:nvPr/>
          </p:nvSpPr>
          <p:spPr>
            <a:xfrm>
              <a:off x="374" y="230"/>
              <a:ext cx="441" cy="415"/>
            </a:xfrm>
            <a:prstGeom prst="ellipse">
              <a:avLst/>
            </a:prstGeom>
            <a:solidFill>
              <a:srgbClr val="CCEC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8" name="Line 32"/>
            <p:cNvSpPr/>
            <p:nvPr/>
          </p:nvSpPr>
          <p:spPr>
            <a:xfrm>
              <a:off x="597" y="114"/>
              <a:ext cx="0" cy="58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9" name="Oval 33"/>
            <p:cNvSpPr/>
            <p:nvPr/>
          </p:nvSpPr>
          <p:spPr>
            <a:xfrm>
              <a:off x="575" y="408"/>
              <a:ext cx="33" cy="37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90" name="Oval 34"/>
            <p:cNvSpPr/>
            <p:nvPr/>
          </p:nvSpPr>
          <p:spPr>
            <a:xfrm flipH="1" flipV="1">
              <a:off x="384" y="1057"/>
              <a:ext cx="441" cy="415"/>
            </a:xfrm>
            <a:prstGeom prst="ellipse">
              <a:avLst/>
            </a:prstGeom>
            <a:solidFill>
              <a:srgbClr val="CCECFF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91" name="Line 35"/>
            <p:cNvSpPr/>
            <p:nvPr/>
          </p:nvSpPr>
          <p:spPr>
            <a:xfrm flipH="1" flipV="1">
              <a:off x="589" y="1005"/>
              <a:ext cx="0" cy="58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2" name="Oval 36"/>
            <p:cNvSpPr/>
            <p:nvPr/>
          </p:nvSpPr>
          <p:spPr>
            <a:xfrm flipH="1" flipV="1">
              <a:off x="575" y="1257"/>
              <a:ext cx="33" cy="37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93" name="Freeform 37"/>
            <p:cNvSpPr/>
            <p:nvPr/>
          </p:nvSpPr>
          <p:spPr>
            <a:xfrm rot="13755913" flipH="1" flipV="1">
              <a:off x="531" y="914"/>
              <a:ext cx="117" cy="122"/>
            </a:xfrm>
            <a:custGeom>
              <a:avLst/>
              <a:gdLst>
                <a:gd name="txL" fmla="*/ 0 w 128"/>
                <a:gd name="txT" fmla="*/ 0 h 126"/>
                <a:gd name="txR" fmla="*/ 128 w 128"/>
                <a:gd name="txB" fmla="*/ 126 h 126"/>
              </a:gdLst>
              <a:ahLst/>
              <a:cxnLst>
                <a:cxn ang="0">
                  <a:pos x="0" y="32"/>
                </a:cxn>
                <a:cxn ang="0">
                  <a:pos x="42" y="17"/>
                </a:cxn>
                <a:cxn ang="0">
                  <a:pos x="53" y="72"/>
                </a:cxn>
                <a:cxn ang="0">
                  <a:pos x="90" y="110"/>
                </a:cxn>
              </a:cxnLst>
              <a:rect l="txL" t="txT" r="txR" b="txB"/>
              <a:pathLst>
                <a:path w="128" h="126">
                  <a:moveTo>
                    <a:pt x="0" y="36"/>
                  </a:moveTo>
                  <a:cubicBezTo>
                    <a:pt x="21" y="6"/>
                    <a:pt x="29" y="0"/>
                    <a:pt x="60" y="21"/>
                  </a:cubicBezTo>
                  <a:cubicBezTo>
                    <a:pt x="67" y="40"/>
                    <a:pt x="65" y="63"/>
                    <a:pt x="75" y="81"/>
                  </a:cubicBezTo>
                  <a:cubicBezTo>
                    <a:pt x="77" y="85"/>
                    <a:pt x="121" y="120"/>
                    <a:pt x="128" y="126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94" name="Line 38"/>
            <p:cNvSpPr/>
            <p:nvPr/>
          </p:nvSpPr>
          <p:spPr>
            <a:xfrm flipH="1" flipV="1">
              <a:off x="408" y="545"/>
              <a:ext cx="181" cy="36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5" name="Line 39"/>
            <p:cNvSpPr/>
            <p:nvPr/>
          </p:nvSpPr>
          <p:spPr>
            <a:xfrm>
              <a:off x="816" y="418"/>
              <a:ext cx="9" cy="86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6" name="Line 40"/>
            <p:cNvSpPr/>
            <p:nvPr/>
          </p:nvSpPr>
          <p:spPr>
            <a:xfrm flipV="1">
              <a:off x="381" y="771"/>
              <a:ext cx="8" cy="50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7" name="Freeform 41"/>
            <p:cNvSpPr/>
            <p:nvPr/>
          </p:nvSpPr>
          <p:spPr>
            <a:xfrm rot="-13755913" flipH="1">
              <a:off x="538" y="641"/>
              <a:ext cx="117" cy="122"/>
            </a:xfrm>
            <a:custGeom>
              <a:avLst/>
              <a:gdLst>
                <a:gd name="txL" fmla="*/ 0 w 128"/>
                <a:gd name="txT" fmla="*/ 0 h 126"/>
                <a:gd name="txR" fmla="*/ 128 w 128"/>
                <a:gd name="txB" fmla="*/ 126 h 126"/>
              </a:gdLst>
              <a:ahLst/>
              <a:cxnLst>
                <a:cxn ang="0">
                  <a:pos x="0" y="32"/>
                </a:cxn>
                <a:cxn ang="0">
                  <a:pos x="42" y="17"/>
                </a:cxn>
                <a:cxn ang="0">
                  <a:pos x="53" y="72"/>
                </a:cxn>
                <a:cxn ang="0">
                  <a:pos x="90" y="110"/>
                </a:cxn>
              </a:cxnLst>
              <a:rect l="txL" t="txT" r="txR" b="txB"/>
              <a:pathLst>
                <a:path w="128" h="126">
                  <a:moveTo>
                    <a:pt x="0" y="36"/>
                  </a:moveTo>
                  <a:cubicBezTo>
                    <a:pt x="21" y="6"/>
                    <a:pt x="29" y="0"/>
                    <a:pt x="60" y="21"/>
                  </a:cubicBezTo>
                  <a:cubicBezTo>
                    <a:pt x="67" y="40"/>
                    <a:pt x="65" y="63"/>
                    <a:pt x="75" y="81"/>
                  </a:cubicBezTo>
                  <a:cubicBezTo>
                    <a:pt x="77" y="85"/>
                    <a:pt x="121" y="120"/>
                    <a:pt x="128" y="126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98" name="Text Box 42"/>
            <p:cNvSpPr txBox="1"/>
            <p:nvPr/>
          </p:nvSpPr>
          <p:spPr>
            <a:xfrm>
              <a:off x="0" y="803"/>
              <a:ext cx="317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/>
              <a:r>
                <a:rPr lang="en-US" altLang="zh-CN" sz="4000" i="1">
                  <a:solidFill>
                    <a:srgbClr val="FF3300"/>
                  </a:solidFill>
                  <a:latin typeface="Arial" panose="020B0604020202020204" pitchFamily="34" charset="0"/>
                </a:rPr>
                <a:t>F</a:t>
              </a:r>
              <a:endParaRPr lang="en-US" altLang="zh-CN" sz="4000">
                <a:solidFill>
                  <a:srgbClr val="FF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9499" name="Group 43"/>
            <p:cNvGrpSpPr/>
            <p:nvPr/>
          </p:nvGrpSpPr>
          <p:grpSpPr>
            <a:xfrm flipH="1">
              <a:off x="226" y="583"/>
              <a:ext cx="227" cy="310"/>
              <a:chOff x="0" y="0"/>
              <a:chExt cx="273" cy="444"/>
            </a:xfrm>
          </p:grpSpPr>
          <p:grpSp>
            <p:nvGrpSpPr>
              <p:cNvPr id="19500" name="Group 44"/>
              <p:cNvGrpSpPr/>
              <p:nvPr/>
            </p:nvGrpSpPr>
            <p:grpSpPr>
              <a:xfrm rot="450153" flipH="1">
                <a:off x="0" y="60"/>
                <a:ext cx="247" cy="384"/>
                <a:chOff x="0" y="0"/>
                <a:chExt cx="501" cy="778"/>
              </a:xfrm>
            </p:grpSpPr>
            <p:sp>
              <p:nvSpPr>
                <p:cNvPr id="19501" name="Freeform 45"/>
                <p:cNvSpPr/>
                <p:nvPr/>
              </p:nvSpPr>
              <p:spPr>
                <a:xfrm>
                  <a:off x="0" y="36"/>
                  <a:ext cx="377" cy="742"/>
                </a:xfrm>
                <a:custGeom>
                  <a:avLst/>
                  <a:gdLst>
                    <a:gd name="txL" fmla="*/ 0 w 377"/>
                    <a:gd name="txT" fmla="*/ 0 h 742"/>
                    <a:gd name="txR" fmla="*/ 377 w 377"/>
                    <a:gd name="txB" fmla="*/ 742 h 742"/>
                  </a:gdLst>
                  <a:ahLst/>
                  <a:cxnLst>
                    <a:cxn ang="0">
                      <a:pos x="29" y="0"/>
                    </a:cxn>
                    <a:cxn ang="0">
                      <a:pos x="65" y="90"/>
                    </a:cxn>
                    <a:cxn ang="0">
                      <a:pos x="11" y="288"/>
                    </a:cxn>
                    <a:cxn ang="0">
                      <a:pos x="5" y="420"/>
                    </a:cxn>
                    <a:cxn ang="0">
                      <a:pos x="41" y="516"/>
                    </a:cxn>
                    <a:cxn ang="0">
                      <a:pos x="191" y="708"/>
                    </a:cxn>
                    <a:cxn ang="0">
                      <a:pos x="305" y="720"/>
                    </a:cxn>
                    <a:cxn ang="0">
                      <a:pos x="377" y="606"/>
                    </a:cxn>
                  </a:cxnLst>
                  <a:rect l="txL" t="txT" r="txR" b="txB"/>
                  <a:pathLst>
                    <a:path w="377" h="742">
                      <a:moveTo>
                        <a:pt x="29" y="0"/>
                      </a:moveTo>
                      <a:cubicBezTo>
                        <a:pt x="48" y="21"/>
                        <a:pt x="68" y="42"/>
                        <a:pt x="65" y="90"/>
                      </a:cubicBezTo>
                      <a:cubicBezTo>
                        <a:pt x="62" y="138"/>
                        <a:pt x="21" y="233"/>
                        <a:pt x="11" y="288"/>
                      </a:cubicBezTo>
                      <a:cubicBezTo>
                        <a:pt x="1" y="343"/>
                        <a:pt x="0" y="382"/>
                        <a:pt x="5" y="420"/>
                      </a:cubicBezTo>
                      <a:cubicBezTo>
                        <a:pt x="10" y="458"/>
                        <a:pt x="10" y="468"/>
                        <a:pt x="41" y="516"/>
                      </a:cubicBezTo>
                      <a:cubicBezTo>
                        <a:pt x="72" y="564"/>
                        <a:pt x="147" y="674"/>
                        <a:pt x="191" y="708"/>
                      </a:cubicBezTo>
                      <a:cubicBezTo>
                        <a:pt x="235" y="742"/>
                        <a:pt x="274" y="737"/>
                        <a:pt x="305" y="720"/>
                      </a:cubicBezTo>
                      <a:cubicBezTo>
                        <a:pt x="336" y="703"/>
                        <a:pt x="356" y="654"/>
                        <a:pt x="377" y="606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2" name="Freeform 46"/>
                <p:cNvSpPr/>
                <p:nvPr/>
              </p:nvSpPr>
              <p:spPr>
                <a:xfrm>
                  <a:off x="182" y="0"/>
                  <a:ext cx="319" cy="735"/>
                </a:xfrm>
                <a:custGeom>
                  <a:avLst/>
                  <a:gdLst>
                    <a:gd name="txL" fmla="*/ 0 w 319"/>
                    <a:gd name="txT" fmla="*/ 0 h 735"/>
                    <a:gd name="txR" fmla="*/ 319 w 319"/>
                    <a:gd name="txB" fmla="*/ 735 h 735"/>
                  </a:gdLst>
                  <a:ahLst/>
                  <a:cxnLst>
                    <a:cxn ang="0">
                      <a:pos x="153" y="0"/>
                    </a:cxn>
                    <a:cxn ang="0">
                      <a:pos x="123" y="132"/>
                    </a:cxn>
                    <a:cxn ang="0">
                      <a:pos x="249" y="360"/>
                    </a:cxn>
                    <a:cxn ang="0">
                      <a:pos x="315" y="684"/>
                    </a:cxn>
                    <a:cxn ang="0">
                      <a:pos x="225" y="666"/>
                    </a:cxn>
                    <a:cxn ang="0">
                      <a:pos x="165" y="492"/>
                    </a:cxn>
                    <a:cxn ang="0">
                      <a:pos x="27" y="396"/>
                    </a:cxn>
                    <a:cxn ang="0">
                      <a:pos x="3" y="306"/>
                    </a:cxn>
                  </a:cxnLst>
                  <a:rect l="txL" t="txT" r="txR" b="txB"/>
                  <a:pathLst>
                    <a:path w="319" h="735">
                      <a:moveTo>
                        <a:pt x="153" y="0"/>
                      </a:moveTo>
                      <a:cubicBezTo>
                        <a:pt x="130" y="36"/>
                        <a:pt x="107" y="72"/>
                        <a:pt x="123" y="132"/>
                      </a:cubicBezTo>
                      <a:cubicBezTo>
                        <a:pt x="139" y="192"/>
                        <a:pt x="217" y="268"/>
                        <a:pt x="249" y="360"/>
                      </a:cubicBezTo>
                      <a:cubicBezTo>
                        <a:pt x="281" y="452"/>
                        <a:pt x="319" y="633"/>
                        <a:pt x="315" y="684"/>
                      </a:cubicBezTo>
                      <a:cubicBezTo>
                        <a:pt x="311" y="735"/>
                        <a:pt x="250" y="698"/>
                        <a:pt x="225" y="666"/>
                      </a:cubicBezTo>
                      <a:cubicBezTo>
                        <a:pt x="200" y="634"/>
                        <a:pt x="198" y="537"/>
                        <a:pt x="165" y="492"/>
                      </a:cubicBezTo>
                      <a:cubicBezTo>
                        <a:pt x="132" y="447"/>
                        <a:pt x="54" y="427"/>
                        <a:pt x="27" y="396"/>
                      </a:cubicBezTo>
                      <a:cubicBezTo>
                        <a:pt x="0" y="365"/>
                        <a:pt x="1" y="335"/>
                        <a:pt x="3" y="306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3" name="Freeform 47"/>
                <p:cNvSpPr/>
                <p:nvPr/>
              </p:nvSpPr>
              <p:spPr>
                <a:xfrm>
                  <a:off x="179" y="504"/>
                  <a:ext cx="150" cy="160"/>
                </a:xfrm>
                <a:custGeom>
                  <a:avLst/>
                  <a:gdLst>
                    <a:gd name="txL" fmla="*/ 0 w 150"/>
                    <a:gd name="txT" fmla="*/ 0 h 160"/>
                    <a:gd name="txR" fmla="*/ 150 w 150"/>
                    <a:gd name="txB" fmla="*/ 160 h 160"/>
                  </a:gdLst>
                  <a:ahLst/>
                  <a:cxnLst>
                    <a:cxn ang="0">
                      <a:pos x="150" y="0"/>
                    </a:cxn>
                    <a:cxn ang="0">
                      <a:pos x="102" y="72"/>
                    </a:cxn>
                    <a:cxn ang="0">
                      <a:pos x="102" y="156"/>
                    </a:cxn>
                    <a:cxn ang="0">
                      <a:pos x="42" y="96"/>
                    </a:cxn>
                    <a:cxn ang="0">
                      <a:pos x="0" y="60"/>
                    </a:cxn>
                  </a:cxnLst>
                  <a:rect l="txL" t="txT" r="txR" b="txB"/>
                  <a:pathLst>
                    <a:path w="150" h="160">
                      <a:moveTo>
                        <a:pt x="150" y="0"/>
                      </a:moveTo>
                      <a:cubicBezTo>
                        <a:pt x="130" y="23"/>
                        <a:pt x="110" y="46"/>
                        <a:pt x="102" y="72"/>
                      </a:cubicBezTo>
                      <a:cubicBezTo>
                        <a:pt x="94" y="98"/>
                        <a:pt x="112" y="152"/>
                        <a:pt x="102" y="156"/>
                      </a:cubicBezTo>
                      <a:cubicBezTo>
                        <a:pt x="92" y="160"/>
                        <a:pt x="59" y="112"/>
                        <a:pt x="42" y="96"/>
                      </a:cubicBezTo>
                      <a:cubicBezTo>
                        <a:pt x="25" y="80"/>
                        <a:pt x="12" y="70"/>
                        <a:pt x="0" y="60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4" name="Freeform 48"/>
                <p:cNvSpPr/>
                <p:nvPr/>
              </p:nvSpPr>
              <p:spPr>
                <a:xfrm>
                  <a:off x="149" y="444"/>
                  <a:ext cx="42" cy="138"/>
                </a:xfrm>
                <a:custGeom>
                  <a:avLst/>
                  <a:gdLst>
                    <a:gd name="txL" fmla="*/ 0 w 42"/>
                    <a:gd name="txT" fmla="*/ 0 h 138"/>
                    <a:gd name="txR" fmla="*/ 42 w 42"/>
                    <a:gd name="txB" fmla="*/ 138 h 138"/>
                  </a:gdLst>
                  <a:ahLst/>
                  <a:cxnLst>
                    <a:cxn ang="0">
                      <a:pos x="36" y="0"/>
                    </a:cxn>
                    <a:cxn ang="0">
                      <a:pos x="36" y="66"/>
                    </a:cxn>
                    <a:cxn ang="0">
                      <a:pos x="0" y="138"/>
                    </a:cxn>
                  </a:cxnLst>
                  <a:rect l="txL" t="txT" r="txR" b="txB"/>
                  <a:pathLst>
                    <a:path w="42" h="138">
                      <a:moveTo>
                        <a:pt x="36" y="0"/>
                      </a:moveTo>
                      <a:cubicBezTo>
                        <a:pt x="39" y="21"/>
                        <a:pt x="42" y="43"/>
                        <a:pt x="36" y="66"/>
                      </a:cubicBezTo>
                      <a:cubicBezTo>
                        <a:pt x="30" y="89"/>
                        <a:pt x="15" y="113"/>
                        <a:pt x="0" y="138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5" name="Freeform 49"/>
                <p:cNvSpPr/>
                <p:nvPr/>
              </p:nvSpPr>
              <p:spPr>
                <a:xfrm>
                  <a:off x="415" y="557"/>
                  <a:ext cx="64" cy="127"/>
                </a:xfrm>
                <a:custGeom>
                  <a:avLst/>
                  <a:gdLst>
                    <a:gd name="txL" fmla="*/ 0 w 64"/>
                    <a:gd name="txT" fmla="*/ 0 h 127"/>
                    <a:gd name="txR" fmla="*/ 64 w 64"/>
                    <a:gd name="txB" fmla="*/ 127 h 127"/>
                  </a:gdLst>
                  <a:ahLst/>
                  <a:cxnLst>
                    <a:cxn ang="0">
                      <a:pos x="64" y="13"/>
                    </a:cxn>
                    <a:cxn ang="0">
                      <a:pos x="4" y="19"/>
                    </a:cxn>
                    <a:cxn ang="0">
                      <a:pos x="40" y="127"/>
                    </a:cxn>
                  </a:cxnLst>
                  <a:rect l="txL" t="txT" r="txR" b="txB"/>
                  <a:pathLst>
                    <a:path w="64" h="127">
                      <a:moveTo>
                        <a:pt x="64" y="13"/>
                      </a:moveTo>
                      <a:cubicBezTo>
                        <a:pt x="36" y="6"/>
                        <a:pt x="8" y="0"/>
                        <a:pt x="4" y="19"/>
                      </a:cubicBezTo>
                      <a:cubicBezTo>
                        <a:pt x="0" y="38"/>
                        <a:pt x="20" y="82"/>
                        <a:pt x="40" y="127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506" name="Freeform 50"/>
                <p:cNvSpPr/>
                <p:nvPr/>
              </p:nvSpPr>
              <p:spPr>
                <a:xfrm>
                  <a:off x="221" y="432"/>
                  <a:ext cx="62" cy="130"/>
                </a:xfrm>
                <a:custGeom>
                  <a:avLst/>
                  <a:gdLst>
                    <a:gd name="txL" fmla="*/ 0 w 62"/>
                    <a:gd name="txT" fmla="*/ 0 h 130"/>
                    <a:gd name="txR" fmla="*/ 62 w 62"/>
                    <a:gd name="txB" fmla="*/ 130 h 130"/>
                  </a:gdLst>
                  <a:ahLst/>
                  <a:cxnLst>
                    <a:cxn ang="0">
                      <a:pos x="18" y="0"/>
                    </a:cxn>
                    <a:cxn ang="0">
                      <a:pos x="6" y="108"/>
                    </a:cxn>
                    <a:cxn ang="0">
                      <a:pos x="54" y="120"/>
                    </a:cxn>
                    <a:cxn ang="0">
                      <a:pos x="54" y="48"/>
                    </a:cxn>
                  </a:cxnLst>
                  <a:rect l="txL" t="txT" r="txR" b="txB"/>
                  <a:pathLst>
                    <a:path w="62" h="130">
                      <a:moveTo>
                        <a:pt x="18" y="0"/>
                      </a:moveTo>
                      <a:cubicBezTo>
                        <a:pt x="9" y="44"/>
                        <a:pt x="0" y="88"/>
                        <a:pt x="6" y="108"/>
                      </a:cubicBezTo>
                      <a:cubicBezTo>
                        <a:pt x="12" y="128"/>
                        <a:pt x="46" y="130"/>
                        <a:pt x="54" y="120"/>
                      </a:cubicBezTo>
                      <a:cubicBezTo>
                        <a:pt x="62" y="110"/>
                        <a:pt x="58" y="79"/>
                        <a:pt x="54" y="48"/>
                      </a:cubicBezTo>
                    </a:path>
                  </a:pathLst>
                </a:custGeom>
                <a:solidFill>
                  <a:srgbClr val="FFCC99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9507" name="Freeform 51"/>
              <p:cNvSpPr/>
              <p:nvPr/>
            </p:nvSpPr>
            <p:spPr>
              <a:xfrm>
                <a:off x="90" y="0"/>
                <a:ext cx="183" cy="244"/>
              </a:xfrm>
              <a:custGeom>
                <a:avLst/>
                <a:gdLst>
                  <a:gd name="txL" fmla="*/ 0 w 183"/>
                  <a:gd name="txT" fmla="*/ 0 h 244"/>
                  <a:gd name="txR" fmla="*/ 183 w 183"/>
                  <a:gd name="txB" fmla="*/ 244 h 244"/>
                </a:gdLst>
                <a:ahLst/>
                <a:cxnLst>
                  <a:cxn ang="0">
                    <a:pos x="2" y="41"/>
                  </a:cxn>
                  <a:cxn ang="0">
                    <a:pos x="40" y="131"/>
                  </a:cxn>
                  <a:cxn ang="0">
                    <a:pos x="47" y="214"/>
                  </a:cxn>
                  <a:cxn ang="0">
                    <a:pos x="107" y="184"/>
                  </a:cxn>
                  <a:cxn ang="0">
                    <a:pos x="137" y="139"/>
                  </a:cxn>
                  <a:cxn ang="0">
                    <a:pos x="167" y="94"/>
                  </a:cxn>
                  <a:cxn ang="0">
                    <a:pos x="160" y="19"/>
                  </a:cxn>
                  <a:cxn ang="0">
                    <a:pos x="25" y="26"/>
                  </a:cxn>
                  <a:cxn ang="0">
                    <a:pos x="2" y="41"/>
                  </a:cxn>
                </a:cxnLst>
                <a:rect l="txL" t="txT" r="txR" b="txB"/>
                <a:pathLst>
                  <a:path w="183" h="244">
                    <a:moveTo>
                      <a:pt x="2" y="41"/>
                    </a:moveTo>
                    <a:cubicBezTo>
                      <a:pt x="33" y="72"/>
                      <a:pt x="32" y="86"/>
                      <a:pt x="40" y="131"/>
                    </a:cubicBezTo>
                    <a:cubicBezTo>
                      <a:pt x="42" y="159"/>
                      <a:pt x="38" y="188"/>
                      <a:pt x="47" y="214"/>
                    </a:cubicBezTo>
                    <a:cubicBezTo>
                      <a:pt x="57" y="244"/>
                      <a:pt x="97" y="191"/>
                      <a:pt x="107" y="184"/>
                    </a:cubicBezTo>
                    <a:cubicBezTo>
                      <a:pt x="122" y="140"/>
                      <a:pt x="104" y="181"/>
                      <a:pt x="137" y="139"/>
                    </a:cubicBezTo>
                    <a:cubicBezTo>
                      <a:pt x="148" y="125"/>
                      <a:pt x="167" y="94"/>
                      <a:pt x="167" y="94"/>
                    </a:cubicBezTo>
                    <a:cubicBezTo>
                      <a:pt x="165" y="69"/>
                      <a:pt x="183" y="30"/>
                      <a:pt x="160" y="19"/>
                    </a:cubicBezTo>
                    <a:cubicBezTo>
                      <a:pt x="119" y="0"/>
                      <a:pt x="70" y="22"/>
                      <a:pt x="25" y="26"/>
                    </a:cubicBezTo>
                    <a:cubicBezTo>
                      <a:pt x="0" y="28"/>
                      <a:pt x="2" y="28"/>
                      <a:pt x="2" y="41"/>
                    </a:cubicBezTo>
                    <a:close/>
                  </a:path>
                </a:pathLst>
              </a:custGeom>
              <a:solidFill>
                <a:srgbClr val="FFCC9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9219143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810476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作业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8" name="文本框 75777"/>
          <p:cNvSpPr txBox="1"/>
          <p:nvPr/>
        </p:nvSpPr>
        <p:spPr>
          <a:xfrm>
            <a:off x="284481" y="1215852"/>
            <a:ext cx="875347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使用下面的滑轮组，用拉力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匀速拉动重为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的物体水平移动的距离为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，有用功是多少？总功是多少？额外功是多少？</a:t>
            </a:r>
          </a:p>
        </p:txBody>
      </p:sp>
      <p:grpSp>
        <p:nvGrpSpPr>
          <p:cNvPr id="75780" name="组合 75779"/>
          <p:cNvGrpSpPr/>
          <p:nvPr/>
        </p:nvGrpSpPr>
        <p:grpSpPr>
          <a:xfrm>
            <a:off x="2307273" y="2771634"/>
            <a:ext cx="4648200" cy="1589839"/>
            <a:chOff x="2496" y="1584"/>
            <a:chExt cx="2928" cy="999"/>
          </a:xfrm>
        </p:grpSpPr>
        <p:grpSp>
          <p:nvGrpSpPr>
            <p:cNvPr id="75781" name="组合 75780"/>
            <p:cNvGrpSpPr/>
            <p:nvPr/>
          </p:nvGrpSpPr>
          <p:grpSpPr>
            <a:xfrm rot="5409898">
              <a:off x="4847" y="1633"/>
              <a:ext cx="336" cy="624"/>
              <a:chOff x="2496" y="1056"/>
              <a:chExt cx="336" cy="624"/>
            </a:xfrm>
          </p:grpSpPr>
          <p:sp>
            <p:nvSpPr>
              <p:cNvPr id="75782" name="椭圆 75781"/>
              <p:cNvSpPr/>
              <p:nvPr/>
            </p:nvSpPr>
            <p:spPr>
              <a:xfrm>
                <a:off x="2496" y="1200"/>
                <a:ext cx="336" cy="33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3" name="任意多边形 75782"/>
              <p:cNvSpPr/>
              <p:nvPr/>
            </p:nvSpPr>
            <p:spPr>
              <a:xfrm rot="-887574">
                <a:off x="2592" y="1056"/>
                <a:ext cx="160" cy="624"/>
              </a:xfrm>
              <a:custGeom>
                <a:avLst/>
                <a:gdLst/>
                <a:ahLst/>
                <a:cxnLst/>
                <a:rect l="0" t="0" r="0" b="0"/>
                <a:pathLst>
                  <a:path w="160" h="624">
                    <a:moveTo>
                      <a:pt x="64" y="576"/>
                    </a:moveTo>
                    <a:cubicBezTo>
                      <a:pt x="32" y="600"/>
                      <a:pt x="0" y="624"/>
                      <a:pt x="16" y="528"/>
                    </a:cubicBezTo>
                    <a:cubicBezTo>
                      <a:pt x="32" y="432"/>
                      <a:pt x="136" y="88"/>
                      <a:pt x="160" y="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5784" name="组合 75783"/>
            <p:cNvGrpSpPr/>
            <p:nvPr/>
          </p:nvGrpSpPr>
          <p:grpSpPr>
            <a:xfrm rot="-5408280">
              <a:off x="4175" y="1631"/>
              <a:ext cx="336" cy="624"/>
              <a:chOff x="2496" y="1056"/>
              <a:chExt cx="336" cy="624"/>
            </a:xfrm>
          </p:grpSpPr>
          <p:sp>
            <p:nvSpPr>
              <p:cNvPr id="75785" name="椭圆 75784"/>
              <p:cNvSpPr/>
              <p:nvPr/>
            </p:nvSpPr>
            <p:spPr>
              <a:xfrm>
                <a:off x="2496" y="1200"/>
                <a:ext cx="336" cy="33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6" name="任意多边形 75785"/>
              <p:cNvSpPr/>
              <p:nvPr/>
            </p:nvSpPr>
            <p:spPr>
              <a:xfrm rot="-887574">
                <a:off x="2592" y="1056"/>
                <a:ext cx="160" cy="624"/>
              </a:xfrm>
              <a:custGeom>
                <a:avLst/>
                <a:gdLst/>
                <a:ahLst/>
                <a:cxnLst/>
                <a:rect l="0" t="0" r="0" b="0"/>
                <a:pathLst>
                  <a:path w="160" h="624">
                    <a:moveTo>
                      <a:pt x="64" y="576"/>
                    </a:moveTo>
                    <a:cubicBezTo>
                      <a:pt x="32" y="600"/>
                      <a:pt x="0" y="624"/>
                      <a:pt x="16" y="528"/>
                    </a:cubicBezTo>
                    <a:cubicBezTo>
                      <a:pt x="32" y="432"/>
                      <a:pt x="136" y="88"/>
                      <a:pt x="160" y="0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5787" name="矩形 75786"/>
            <p:cNvSpPr/>
            <p:nvPr/>
          </p:nvSpPr>
          <p:spPr>
            <a:xfrm rot="5409898">
              <a:off x="3623" y="1798"/>
              <a:ext cx="528" cy="288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 algn="ctr"/>
              <a:r>
                <a:rPr lang="en-US" altLang="zh-CN" sz="2400">
                  <a:solidFill>
                    <a:srgbClr val="CC0000"/>
                  </a:solidFill>
                  <a:latin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5788" name="直接连接符 75787"/>
            <p:cNvSpPr/>
            <p:nvPr/>
          </p:nvSpPr>
          <p:spPr>
            <a:xfrm rot="5409898">
              <a:off x="4704" y="1728"/>
              <a:ext cx="96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789" name="直接连接符 75788"/>
            <p:cNvSpPr/>
            <p:nvPr/>
          </p:nvSpPr>
          <p:spPr>
            <a:xfrm rot="5409898" flipV="1">
              <a:off x="4654" y="1776"/>
              <a:ext cx="1" cy="6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790" name="直接连接符 75789"/>
            <p:cNvSpPr/>
            <p:nvPr/>
          </p:nvSpPr>
          <p:spPr>
            <a:xfrm rot="5409898" flipH="1" flipV="1">
              <a:off x="4656" y="1248"/>
              <a:ext cx="192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5791" name="矩形 75790"/>
            <p:cNvSpPr/>
            <p:nvPr/>
          </p:nvSpPr>
          <p:spPr>
            <a:xfrm>
              <a:off x="2496" y="2208"/>
              <a:ext cx="2928" cy="48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2" name="矩形 75791"/>
            <p:cNvSpPr/>
            <p:nvPr/>
          </p:nvSpPr>
          <p:spPr>
            <a:xfrm rot="-5410858">
              <a:off x="5052" y="1908"/>
              <a:ext cx="600" cy="48"/>
            </a:xfrm>
            <a:prstGeom prst="rect">
              <a:avLst/>
            </a:prstGeom>
            <a:solidFill>
              <a:srgbClr val="FFCC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3" name="直接连接符 75792"/>
            <p:cNvSpPr/>
            <p:nvPr/>
          </p:nvSpPr>
          <p:spPr>
            <a:xfrm flipH="1">
              <a:off x="3408" y="1968"/>
              <a:ext cx="4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5794" name="文本框 75793"/>
            <p:cNvSpPr txBox="1"/>
            <p:nvPr/>
          </p:nvSpPr>
          <p:spPr>
            <a:xfrm>
              <a:off x="3024" y="1776"/>
              <a:ext cx="43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75795" name="矩形 75794"/>
            <p:cNvSpPr/>
            <p:nvPr/>
          </p:nvSpPr>
          <p:spPr>
            <a:xfrm rot="5409898">
              <a:off x="2568" y="1800"/>
              <a:ext cx="528" cy="288"/>
            </a:xfrm>
            <a:prstGeom prst="rect">
              <a:avLst/>
            </a:prstGeom>
            <a:solidFill>
              <a:schemeClr val="fol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vert="eaVert" wrap="none" anchor="ctr"/>
            <a:lstStyle/>
            <a:p>
              <a:pPr algn="ctr"/>
              <a:r>
                <a:rPr lang="en-US" altLang="zh-CN" sz="2400">
                  <a:solidFill>
                    <a:srgbClr val="CC0000"/>
                  </a:solidFill>
                  <a:latin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5796" name="直接连接符 75795"/>
            <p:cNvSpPr/>
            <p:nvPr/>
          </p:nvSpPr>
          <p:spPr>
            <a:xfrm>
              <a:off x="2976" y="220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797" name="直接连接符 75796"/>
            <p:cNvSpPr/>
            <p:nvPr/>
          </p:nvSpPr>
          <p:spPr>
            <a:xfrm>
              <a:off x="4032" y="220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5798" name="直接连接符 75797"/>
            <p:cNvSpPr/>
            <p:nvPr/>
          </p:nvSpPr>
          <p:spPr>
            <a:xfrm>
              <a:off x="2976" y="2400"/>
              <a:ext cx="10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75799" name="文本框 75798"/>
            <p:cNvSpPr txBox="1"/>
            <p:nvPr/>
          </p:nvSpPr>
          <p:spPr>
            <a:xfrm>
              <a:off x="3408" y="2256"/>
              <a:ext cx="2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</a:rPr>
                <a:t>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811280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65755" y="928122"/>
            <a:ext cx="2994660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三种方式做功的内容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27026" y="2576843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735965" y="1854334"/>
            <a:ext cx="299720" cy="1926903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0451" y="1513768"/>
            <a:ext cx="149415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对沙子做功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94106" y="2483904"/>
            <a:ext cx="149415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对水桶做功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94105" y="3423483"/>
            <a:ext cx="2470150" cy="101596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克服人自身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重力做功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36876" y="2704158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2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3345815" y="1981648"/>
            <a:ext cx="299720" cy="1926903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70301" y="1641082"/>
            <a:ext cx="149415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对沙子做功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03956" y="2611218"/>
            <a:ext cx="149415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对水桶做功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03955" y="3550798"/>
            <a:ext cx="1494790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对滑轮做功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848986" y="2669146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3</a:t>
            </a:r>
          </a:p>
        </p:txBody>
      </p:sp>
      <p:sp>
        <p:nvSpPr>
          <p:cNvPr id="24" name="左大括号 23"/>
          <p:cNvSpPr/>
          <p:nvPr/>
        </p:nvSpPr>
        <p:spPr>
          <a:xfrm>
            <a:off x="6257925" y="1946637"/>
            <a:ext cx="299720" cy="1926903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82411" y="1606071"/>
            <a:ext cx="149415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对沙子做功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616066" y="2576206"/>
            <a:ext cx="149415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对口袋做功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16065" y="3515786"/>
            <a:ext cx="1494790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对滑轮做功</a:t>
            </a:r>
          </a:p>
        </p:txBody>
      </p:sp>
    </p:spTree>
    <p:extLst>
      <p:ext uri="{BB962C8B-B14F-4D97-AF65-F5344CB8AC3E}">
        <p14:creationId xmlns:p14="http://schemas.microsoft.com/office/powerpoint/2010/main" val="948260705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5646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28763" cy="5251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43764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838451" y="1001328"/>
            <a:ext cx="2981325" cy="5531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计算功，并填入表格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327025" y="1651904"/>
          <a:ext cx="8633460" cy="2663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6960"/>
                <a:gridCol w="1903730"/>
                <a:gridCol w="2734945"/>
                <a:gridCol w="1647825"/>
              </a:tblGrid>
              <a:tr h="6658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做功方式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有用功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额外功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总功</a:t>
                      </a:r>
                      <a:r>
                        <a:rPr lang="en-US" altLang="zh-CN" sz="20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/J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58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桶装，手提上楼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100N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×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6m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400+20</a:t>
                      </a: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N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×6m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58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桶装，动滑轮吊运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100N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6m</a:t>
                      </a:r>
                      <a:endParaRPr lang="zh-CN" altLang="en-US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20+10</a:t>
                      </a: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）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×12m</a:t>
                      </a:r>
                      <a:endParaRPr lang="zh-CN" altLang="en-US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6585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袋装，动滑轮吊运</a:t>
                      </a: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100N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6m</a:t>
                      </a:r>
                      <a:endParaRPr lang="zh-CN" altLang="en-US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（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5+10</a:t>
                      </a:r>
                      <a:r>
                        <a:rPr lang="zh-CN" altLang="en-US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）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N</a:t>
                      </a:r>
                      <a:r>
                        <a:rPr lang="en-US" altLang="zh-CN" sz="2000">
                          <a:solidFill>
                            <a:srgbClr val="A813AD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  <a:sym typeface="+mn-ea"/>
                        </a:rPr>
                        <a:t>×12m</a:t>
                      </a:r>
                      <a:endParaRPr lang="zh-CN" altLang="en-US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rgbClr val="A813AD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4746626" y="3058091"/>
          <a:ext cx="227965" cy="560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139680" imgH="342720" progId="Equation.3">
                  <p:embed/>
                </p:oleObj>
              </mc:Choice>
              <mc:Fallback>
                <p:oleObj r:id="rId4" imgW="139680" imgH="34272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26" y="3058091"/>
                        <a:ext cx="227965" cy="5608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4775201" y="3700392"/>
          <a:ext cx="227965" cy="560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6" imgW="139680" imgH="342720" progId="Equation.3">
                  <p:embed/>
                </p:oleObj>
              </mc:Choice>
              <mc:Fallback>
                <p:oleObj r:id="rId6" imgW="139680" imgH="34272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1" y="3700392"/>
                        <a:ext cx="227965" cy="5608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810501" y="2476901"/>
            <a:ext cx="68897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3120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10501" y="3138935"/>
            <a:ext cx="68897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780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853681" y="3781236"/>
            <a:ext cx="68897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690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42265" y="4437543"/>
            <a:ext cx="797433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由此可知，完成此项任务，不同方式工作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效率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不同。</a:t>
            </a:r>
          </a:p>
        </p:txBody>
      </p:sp>
    </p:spTree>
    <p:extLst>
      <p:ext uri="{BB962C8B-B14F-4D97-AF65-F5344CB8AC3E}">
        <p14:creationId xmlns:p14="http://schemas.microsoft.com/office/powerpoint/2010/main" val="221063127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1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4" y="342158"/>
            <a:ext cx="809625" cy="580871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6" y="342158"/>
            <a:ext cx="1514475" cy="5203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矩形 24578"/>
          <p:cNvSpPr/>
          <p:nvPr/>
        </p:nvSpPr>
        <p:spPr>
          <a:xfrm>
            <a:off x="284480" y="1001327"/>
            <a:ext cx="8017510" cy="17747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知道什么是有用功、额外功和总功；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理解机械效率的概念；</a:t>
            </a:r>
          </a:p>
          <a:p>
            <a:pPr>
              <a:lnSpc>
                <a:spcPct val="140000"/>
              </a:lnSpc>
            </a:pPr>
            <a:r>
              <a:rPr lang="en-US" altLang="zh-CN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会进行机械效率的简单计算。</a:t>
            </a:r>
          </a:p>
        </p:txBody>
      </p:sp>
    </p:spTree>
    <p:extLst>
      <p:ext uri="{BB962C8B-B14F-4D97-AF65-F5344CB8AC3E}">
        <p14:creationId xmlns:p14="http://schemas.microsoft.com/office/powerpoint/2010/main" val="304664384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6" y="375577"/>
            <a:ext cx="2115185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有用功、额外功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03096" y="1001327"/>
            <a:ext cx="533717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使用机械时，对物体所做的有用的功。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165563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有用功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03731" y="1830780"/>
            <a:ext cx="533717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使用机械时，人们额外需要做的功。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97180" y="1995016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额外功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03731" y="2671055"/>
            <a:ext cx="533717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有用功与额外功的总和。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297180" y="2835291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总   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03730" y="3444490"/>
            <a:ext cx="273812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lang="zh-CN" altLang="en-US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lang="zh-CN" altLang="en-US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+W</a:t>
            </a:r>
            <a:r>
              <a:rPr lang="zh-CN" altLang="en-US" sz="2400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额外</a:t>
            </a:r>
            <a:endParaRPr kumimoji="0" lang="zh-CN" altLang="en-US" sz="2400" i="0" u="none" strike="noStrike" cap="none" spc="0" normalizeH="0" baseline="-2500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4859214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6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760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03095" y="893110"/>
            <a:ext cx="3559810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有用功与总功的比值。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089811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graphicFrame>
        <p:nvGraphicFramePr>
          <p:cNvPr id="23556" name="Object 4"/>
          <p:cNvGraphicFramePr>
            <a:graphicFrameLocks/>
          </p:cNvGraphicFramePr>
          <p:nvPr/>
        </p:nvGraphicFramePr>
        <p:xfrm>
          <a:off x="1965960" y="1563420"/>
          <a:ext cx="5016500" cy="878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4" imgW="2057400" imgH="393480" progId="Equation.3">
                  <p:embed/>
                </p:oleObj>
              </mc:Choice>
              <mc:Fallback>
                <p:oleObj r:id="rId4" imgW="2057400" imgH="3934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960" y="1563420"/>
                        <a:ext cx="5016500" cy="8784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327025" y="1791950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公     式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33576" y="2291658"/>
            <a:ext cx="64484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η表示机械效率，机械效率常用百分数表示。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5" name="对象 14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33575" y="2925047"/>
          <a:ext cx="4269740" cy="725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r:id="rId6" imgW="2247840" imgH="380880" progId="Equation.3">
                  <p:embed/>
                </p:oleObj>
              </mc:Choice>
              <mc:Fallback>
                <p:oleObj r:id="rId6" imgW="2247840" imgH="3808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3575" y="2925047"/>
                        <a:ext cx="4269740" cy="7256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26274" y="3650739"/>
          <a:ext cx="4197985" cy="725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8" imgW="2209680" imgH="380880" progId="Equation.3">
                  <p:embed/>
                </p:oleObj>
              </mc:Choice>
              <mc:Fallback>
                <p:oleObj r:id="rId8" imgW="2209680" imgH="3808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6274" y="3650739"/>
                        <a:ext cx="4197985" cy="7256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>
            <a:graphicFrameLocks/>
          </p:cNvGraphicFramePr>
          <p:nvPr/>
        </p:nvGraphicFramePr>
        <p:xfrm>
          <a:off x="1930400" y="4336963"/>
          <a:ext cx="4174490" cy="725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10" imgW="2197080" imgH="380880" progId="Equation.3">
                  <p:embed/>
                </p:oleObj>
              </mc:Choice>
              <mc:Fallback>
                <p:oleObj r:id="rId10" imgW="2197080" imgH="3808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4336963"/>
                        <a:ext cx="4174490" cy="7256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85726" y="2858208"/>
            <a:ext cx="1880235" cy="147875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计算上述三种不同做功方式的机械效率</a:t>
            </a:r>
          </a:p>
        </p:txBody>
      </p:sp>
    </p:spTree>
    <p:extLst>
      <p:ext uri="{BB962C8B-B14F-4D97-AF65-F5344CB8AC3E}">
        <p14:creationId xmlns:p14="http://schemas.microsoft.com/office/powerpoint/2010/main" val="1473730458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3" grpId="0" bldLvl="0" animBg="1"/>
      <p:bldP spid="14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760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03096" y="893110"/>
            <a:ext cx="608139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有没有机械效率为100%的机械？为什么？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5" y="1089811"/>
            <a:ext cx="1606550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14339" name="文本框 14338"/>
          <p:cNvSpPr txBox="1"/>
          <p:nvPr/>
        </p:nvSpPr>
        <p:spPr>
          <a:xfrm>
            <a:off x="284480" y="1616256"/>
            <a:ext cx="874141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机械效率高低只表示有用功占总功的比值大小，不能说明做有用功多少；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机械效率是有用功跟总功的比值，只有大小，没有单位；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由于额外功总是存在，有用功总是小于总功，所以机械效率总是小于1；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机械效率是标志机械做功性能好坏的物理量，机械效率越高，机械性能越好；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000" dirty="0">
                <a:solidFill>
                  <a:srgbClr val="A813AD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机械效率高低与做功多少，功率大小，是否省力，提升高度无关。</a:t>
            </a:r>
          </a:p>
        </p:txBody>
      </p:sp>
    </p:spTree>
    <p:extLst>
      <p:ext uri="{BB962C8B-B14F-4D97-AF65-F5344CB8AC3E}">
        <p14:creationId xmlns:p14="http://schemas.microsoft.com/office/powerpoint/2010/main" val="209938806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781"/>
            <a:ext cx="723900" cy="700229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21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3909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308985" y="375577"/>
            <a:ext cx="1760220" cy="458332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机械效率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25091" y="903932"/>
            <a:ext cx="608139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分为竖直方向提升物体和水平方向拉动物体两种类型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296546" y="1089811"/>
            <a:ext cx="2261235" cy="4207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滑轮组机械效率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66280" y="1695827"/>
            <a:ext cx="1036320" cy="30071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026" y="1971463"/>
            <a:ext cx="663638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如图，G为物重，h为物体提升高度，F为拉力，S为绳子自由端走的距离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27026" y="3172037"/>
            <a:ext cx="429196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=Gh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kumimoji="0" lang="zh-CN" altLang="en-US" sz="2400" i="0" u="none" strike="noStrike" cap="none" spc="0" normalizeH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=W</a:t>
            </a:r>
            <a:r>
              <a:rPr kumimoji="0" lang="en-US" altLang="zh-CN" sz="2400" i="0" baseline="-2500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=FS,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则：</a:t>
            </a:r>
          </a:p>
        </p:txBody>
      </p:sp>
      <p:graphicFrame>
        <p:nvGraphicFramePr>
          <p:cNvPr id="10" name="对象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4255770" y="3215324"/>
          <a:ext cx="2602230" cy="62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5" imgW="1587240" imgH="380880" progId="Equation.3">
                  <p:embed/>
                </p:oleObj>
              </mc:Choice>
              <mc:Fallback>
                <p:oleObj r:id="rId5" imgW="1587240" imgH="38088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5770" y="3215324"/>
                        <a:ext cx="2602230" cy="62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1998531"/>
      </p:ext>
    </p:ext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6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2229</Words>
  <Application>Microsoft Office PowerPoint</Application>
  <PresentationFormat>全屏显示(16:9)</PresentationFormat>
  <Paragraphs>230</Paragraphs>
  <Slides>25</Slides>
  <Notes>10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2020-02-10T12:01:47Z</dcterms:created>
  <dcterms:modified xsi:type="dcterms:W3CDTF">2020-04-28T07:14:47Z</dcterms:modified>
</cp:coreProperties>
</file>